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77" r:id="rId4"/>
    <p:sldId id="276" r:id="rId5"/>
    <p:sldId id="258" r:id="rId6"/>
    <p:sldId id="279" r:id="rId7"/>
    <p:sldId id="280" r:id="rId8"/>
    <p:sldId id="302" r:id="rId9"/>
    <p:sldId id="309" r:id="rId10"/>
    <p:sldId id="307" r:id="rId11"/>
    <p:sldId id="308" r:id="rId12"/>
    <p:sldId id="281" r:id="rId13"/>
    <p:sldId id="301" r:id="rId14"/>
    <p:sldId id="311" r:id="rId15"/>
    <p:sldId id="303" r:id="rId16"/>
    <p:sldId id="304" r:id="rId17"/>
    <p:sldId id="305" r:id="rId18"/>
    <p:sldId id="306" r:id="rId19"/>
    <p:sldId id="310" r:id="rId20"/>
    <p:sldId id="314" r:id="rId21"/>
    <p:sldId id="313" r:id="rId22"/>
    <p:sldId id="312" r:id="rId23"/>
    <p:sldId id="315" r:id="rId24"/>
    <p:sldId id="317" r:id="rId25"/>
    <p:sldId id="316" r:id="rId26"/>
    <p:sldId id="318" r:id="rId27"/>
    <p:sldId id="278" r:id="rId28"/>
    <p:sldId id="268" r:id="rId29"/>
  </p:sldIdLst>
  <p:sldSz cx="12192000" cy="6858000"/>
  <p:notesSz cx="6858000" cy="9144000"/>
  <p:embeddedFontLs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Calibri Light" panose="020F0302020204030204" pitchFamily="34" charset="0"/>
      <p:regular r:id="rId35"/>
      <p:italic r:id="rId36"/>
    </p:embeddedFont>
    <p:embeddedFont>
      <p:font typeface="Cambria" panose="02040503050406030204" pitchFamily="18" charset="0"/>
      <p:regular r:id="rId37"/>
      <p:bold r:id="rId38"/>
      <p:italic r:id="rId39"/>
      <p:boldItalic r:id="rId40"/>
    </p:embeddedFont>
    <p:embeddedFont>
      <p:font typeface="Cambria Math" panose="02040503050406030204" pitchFamily="18" charset="0"/>
      <p:regular r:id="rId41"/>
    </p:embeddedFont>
    <p:embeddedFont>
      <p:font typeface="Open Sans" panose="020B0606030504020204" pitchFamily="34" charset="0"/>
      <p:regular r:id="rId42"/>
      <p:bold r:id="rId43"/>
      <p:italic r:id="rId44"/>
      <p:boldItalic r:id="rId45"/>
    </p:embeddedFont>
    <p:embeddedFont>
      <p:font typeface="Roboto Slab" pitchFamily="2" charset="0"/>
      <p:regular r:id="rId46"/>
      <p:bold r:id="rId47"/>
    </p:embeddedFont>
    <p:embeddedFont>
      <p:font typeface="Trade Gothic Next" panose="020B0503040303020004" pitchFamily="34" charset="0"/>
      <p:regular r:id="rId48"/>
      <p:bold r:id="rId49"/>
      <p:italic r:id="rId50"/>
      <p:boldItalic r:id="rId51"/>
    </p:embeddedFont>
    <p:embeddedFont>
      <p:font typeface="TradeGothic LT Bold" panose="02000503020000020004" pitchFamily="2" charset="77"/>
      <p:bold r:id="rId52"/>
      <p:italic r:id="rId53"/>
      <p:boldItalic r:id="rId5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C267D23-CFDF-C74F-B14D-0BAC79A25E57}">
          <p14:sldIdLst>
            <p14:sldId id="256"/>
          </p14:sldIdLst>
        </p14:section>
        <p14:section name="Overview" id="{B4FEA127-68B3-4B4C-84CA-2BF92F997CC4}">
          <p14:sldIdLst>
            <p14:sldId id="257"/>
            <p14:sldId id="277"/>
            <p14:sldId id="276"/>
          </p14:sldIdLst>
        </p14:section>
        <p14:section name="Impacts_of_space_travel" id="{90373F6A-50B6-1A47-8C46-A4B0F2865313}">
          <p14:sldIdLst>
            <p14:sldId id="258"/>
            <p14:sldId id="279"/>
            <p14:sldId id="280"/>
            <p14:sldId id="302"/>
            <p14:sldId id="309"/>
            <p14:sldId id="307"/>
            <p14:sldId id="308"/>
            <p14:sldId id="281"/>
            <p14:sldId id="301"/>
            <p14:sldId id="311"/>
            <p14:sldId id="303"/>
            <p14:sldId id="304"/>
            <p14:sldId id="305"/>
            <p14:sldId id="306"/>
            <p14:sldId id="310"/>
            <p14:sldId id="314"/>
            <p14:sldId id="313"/>
            <p14:sldId id="312"/>
            <p14:sldId id="315"/>
            <p14:sldId id="317"/>
            <p14:sldId id="316"/>
            <p14:sldId id="318"/>
            <p14:sldId id="278"/>
          </p14:sldIdLst>
        </p14:section>
        <p14:section name="Summary" id="{696EAE20-9439-F841-8FA5-C8BC982A99DE}">
          <p14:sldIdLst>
            <p14:sldId id="26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CA9"/>
    <a:srgbClr val="FF7E79"/>
    <a:srgbClr val="CFD5EA"/>
    <a:srgbClr val="4372C4"/>
    <a:srgbClr val="7F888F"/>
    <a:srgbClr val="F28E2C"/>
    <a:srgbClr val="E15658"/>
    <a:srgbClr val="4E79A6"/>
    <a:srgbClr val="9863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E1A9F79-64BD-1340-A8D9-3BE80C7375B1}" v="224" dt="2023-09-22T16:13:53.9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84"/>
    <p:restoredTop sz="83451"/>
  </p:normalViewPr>
  <p:slideViewPr>
    <p:cSldViewPr snapToGrid="0" showGuides="1">
      <p:cViewPr>
        <p:scale>
          <a:sx n="130" d="100"/>
          <a:sy n="130" d="100"/>
        </p:scale>
        <p:origin x="128" y="-5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font" Target="fonts/font17.fntdata"/><Relationship Id="rId50" Type="http://schemas.openxmlformats.org/officeDocument/2006/relationships/font" Target="fonts/font20.fntdata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font" Target="fonts/font15.fntdata"/><Relationship Id="rId53" Type="http://schemas.openxmlformats.org/officeDocument/2006/relationships/font" Target="fonts/font23.fnt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font" Target="fonts/font18.fntdata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21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font" Target="fonts/font16.fntdata"/><Relationship Id="rId59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font" Target="fonts/font11.fntdata"/><Relationship Id="rId54" Type="http://schemas.openxmlformats.org/officeDocument/2006/relationships/font" Target="fonts/font2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49" Type="http://schemas.openxmlformats.org/officeDocument/2006/relationships/font" Target="fonts/font19.fntdata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52" Type="http://schemas.openxmlformats.org/officeDocument/2006/relationships/font" Target="fonts/font2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39FCD0-836A-324D-9984-12DFC415788E}" type="datetimeFigureOut">
              <a:rPr lang="en-US" smtClean="0"/>
              <a:t>9/21/23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02B92A-860C-9044-BB16-53D438075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361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Notes:</a:t>
            </a:r>
          </a:p>
          <a:p>
            <a:r>
              <a:rPr lang="en-US" dirty="0"/>
              <a:t>a: Dates and number includes test and resupply launches</a:t>
            </a:r>
          </a:p>
          <a:p>
            <a:pPr marL="6985" indent="10795" algn="just">
              <a:lnSpc>
                <a:spcPct val="200000"/>
              </a:lnSpc>
              <a:spcAft>
                <a:spcPts val="600"/>
              </a:spcAft>
            </a:pPr>
            <a:r>
              <a:rPr lang="en-US" dirty="0"/>
              <a:t>b: </a:t>
            </a: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United States Air Force (USAF), National Aeronautics and Space Administration (NASA)</a:t>
            </a:r>
          </a:p>
          <a:p>
            <a:pPr marL="6985" indent="10795" algn="just">
              <a:lnSpc>
                <a:spcPct val="200000"/>
              </a:lnSpc>
              <a:spcAft>
                <a:spcPts val="600"/>
              </a:spcAft>
            </a:pPr>
            <a:r>
              <a:rPr lang="en-US" sz="1800" baseline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c: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Soviet</a:t>
            </a: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Union space agency </a:t>
            </a:r>
          </a:p>
          <a:p>
            <a:pPr marL="6985" indent="10795" algn="just">
              <a:lnSpc>
                <a:spcPct val="200000"/>
              </a:lnSpc>
              <a:spcAft>
                <a:spcPts val="600"/>
              </a:spcAft>
            </a:pPr>
            <a:r>
              <a:rPr lang="en-US" sz="1800" baseline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d:</a:t>
            </a:r>
            <a:r>
              <a:rPr lang="en-US" sz="180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Russian space agency </a:t>
            </a:r>
          </a:p>
          <a:p>
            <a:pPr marL="6985" indent="10795" algn="just">
              <a:lnSpc>
                <a:spcPct val="200000"/>
              </a:lnSpc>
              <a:spcAft>
                <a:spcPts val="600"/>
              </a:spcAft>
            </a:pPr>
            <a:r>
              <a:rPr lang="en-US" sz="1800" baseline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e:</a:t>
            </a:r>
            <a:r>
              <a:rPr lang="en-US" sz="180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Uncrewed supply missions </a:t>
            </a:r>
          </a:p>
          <a:p>
            <a:r>
              <a:rPr lang="en-US" sz="1800" baseline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f:</a:t>
            </a:r>
            <a:r>
              <a:rPr lang="en-US" sz="180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ISS module</a:t>
            </a:r>
          </a:p>
          <a:p>
            <a:pPr marL="6985" indent="10795" algn="just">
              <a:lnSpc>
                <a:spcPct val="200000"/>
              </a:lnSpc>
              <a:spcAft>
                <a:spcPts val="600"/>
              </a:spcAft>
            </a:pPr>
            <a:r>
              <a:rPr lang="en-US" sz="1800" baseline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g:</a:t>
            </a:r>
            <a:r>
              <a:rPr lang="en-US" sz="180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Chinese National Space Agency </a:t>
            </a:r>
          </a:p>
          <a:p>
            <a:pPr marL="6985" indent="10795" algn="just">
              <a:lnSpc>
                <a:spcPct val="200000"/>
              </a:lnSpc>
              <a:spcAft>
                <a:spcPts val="600"/>
              </a:spcAft>
            </a:pPr>
            <a:r>
              <a:rPr lang="en-US" sz="1800" baseline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h:</a:t>
            </a:r>
            <a:r>
              <a:rPr lang="en-US" sz="180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European Space Agency </a:t>
            </a:r>
          </a:p>
          <a:p>
            <a:pPr marL="6985" indent="10795" algn="just">
              <a:lnSpc>
                <a:spcPct val="200000"/>
              </a:lnSpc>
              <a:spcAft>
                <a:spcPts val="600"/>
              </a:spcAft>
            </a:pPr>
            <a:r>
              <a:rPr lang="en-US" sz="1800" baseline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i</a:t>
            </a:r>
            <a:r>
              <a:rPr lang="en-US" sz="1800" baseline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:</a:t>
            </a:r>
            <a:r>
              <a:rPr lang="en-US" sz="180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Automated Transfer Vehicle </a:t>
            </a:r>
          </a:p>
          <a:p>
            <a:pPr marL="6985" indent="10795" algn="just">
              <a:lnSpc>
                <a:spcPct val="200000"/>
              </a:lnSpc>
              <a:spcAft>
                <a:spcPts val="600"/>
              </a:spcAft>
            </a:pPr>
            <a:r>
              <a:rPr lang="en-US" sz="1800" baseline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j:</a:t>
            </a:r>
            <a:r>
              <a:rPr lang="en-US" sz="180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Japanese Aerospace Exploration Agency</a:t>
            </a:r>
          </a:p>
          <a:p>
            <a:r>
              <a:rPr lang="en-US" sz="1800" baseline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k:</a:t>
            </a:r>
            <a:r>
              <a:rPr lang="en-US" sz="180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Commercial Resupply Service</a:t>
            </a:r>
            <a:r>
              <a:rPr lang="en-US" sz="2800" dirty="0">
                <a:effectLst/>
              </a:rPr>
              <a:t> </a:t>
            </a:r>
            <a:endParaRPr lang="en-US" sz="180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endParaRPr lang="en-US" sz="180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02B92A-860C-9044-BB16-53D438075BB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9435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8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Cambria" panose="02040503050406030204" pitchFamily="18" charset="0"/>
                  </a:rPr>
                  <a:t>Propellant mass [kg] of launch vehicles vs. their payload capacity [kg] to LEO.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8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Cambria" panose="02040503050406030204" pitchFamily="18" charset="0"/>
                  </a:rPr>
                  <a:t>The size of the bubbles represents the launch vehicle empty mass.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8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Cambria" panose="02040503050406030204" pitchFamily="18" charset="0"/>
                  </a:rPr>
                  <a:t>The equation of the trendline is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rPr>
                      <m:t>1187</m:t>
                    </m:r>
                    <m:sSup>
                      <m:sSup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Cambria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800" i="1" baseline="30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Cambria" panose="02040503050406030204" pitchFamily="18" charset="0"/>
                          </a:rPr>
                          <m:t>0.623</m:t>
                        </m:r>
                      </m:sup>
                    </m:sSup>
                  </m:oMath>
                </a14:m>
                <a:r>
                  <a:rPr lang="en-US" sz="18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Cambria" panose="02040503050406030204" pitchFamily="18" charset="0"/>
                  </a:rPr>
                  <a:t> and has an R-squared value of 0.96</a:t>
                </a:r>
                <a:r>
                  <a:rPr lang="en-US" dirty="0">
                    <a:effectLst/>
                  </a:rPr>
                  <a:t> </a:t>
                </a:r>
                <a:endParaRPr lang="en-US" dirty="0"/>
              </a:p>
            </p:txBody>
          </p:sp>
        </mc:Choice>
        <mc:Fallback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8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Cambria" panose="02040503050406030204" pitchFamily="18" charset="0"/>
                  </a:rPr>
                  <a:t>Propellant mass [kg] of launch vehicles vs. their payload capacity [kg] to LEO.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8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Cambria" panose="02040503050406030204" pitchFamily="18" charset="0"/>
                  </a:rPr>
                  <a:t>The size of the bubbles represents the launch vehicle empty mass.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8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Cambria" panose="02040503050406030204" pitchFamily="18" charset="0"/>
                  </a:rPr>
                  <a:t>The equation of the trendline is </a:t>
                </a:r>
                <a:r>
                  <a:rPr lang="en-US" sz="1800" i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" panose="02040503050406030204" pitchFamily="18" charset="0"/>
                    <a:cs typeface="Cambria" panose="02040503050406030204" pitchFamily="18" charset="0"/>
                  </a:rPr>
                  <a:t>1187𝑥^</a:t>
                </a:r>
                <a:r>
                  <a:rPr lang="en-US" sz="1800" i="0" baseline="3000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" panose="02040503050406030204" pitchFamily="18" charset="0"/>
                    <a:cs typeface="Cambria" panose="02040503050406030204" pitchFamily="18" charset="0"/>
                  </a:rPr>
                  <a:t>0.623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Cambria" panose="02040503050406030204" pitchFamily="18" charset="0"/>
                  </a:rPr>
                  <a:t> and has an R-squared value of 0.96</a:t>
                </a:r>
                <a:r>
                  <a:rPr lang="en-US" dirty="0">
                    <a:effectLst/>
                  </a:rPr>
                  <a:t> 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02B92A-860C-9044-BB16-53D438075BB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2599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Base-case impacts for a single launch for all of the launch vehicles across the TRACI impact categories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Colored by impact type: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launch vehicle in blue,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propellant production in red, and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propellant combustion in orange.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Vertical axes vary based on TRACI midpoint impact categories: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acidification [kg SO</a:t>
            </a:r>
            <a:r>
              <a:rPr lang="en-US" sz="1800" baseline="-25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2</a:t>
            </a: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-eq],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carcinogenics</a:t>
            </a: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[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CTUh</a:t>
            </a: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], (comparative toxic units for human toxicity),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ecotoxicity [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CTUe</a:t>
            </a: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],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eutrophication [kg N-eq],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fossil fuel depletion [MJ surplus],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global warming [kg CO</a:t>
            </a:r>
            <a:r>
              <a:rPr lang="en-US" sz="1800" baseline="-25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2</a:t>
            </a: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-eq],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non-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carcinogenics</a:t>
            </a: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[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CTUh</a:t>
            </a: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],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ozone depletion [CFC-11-eq],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respiratory effects [kg PM2.5-eq], and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smog [kg O</a:t>
            </a:r>
            <a:r>
              <a:rPr lang="en-US" sz="1800" baseline="-25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3</a:t>
            </a: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-eq].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The dominant impact type varies across impact category.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Space Shuttle has the highest impacts in all categories but ozone depletion.</a:t>
            </a:r>
            <a:r>
              <a:rPr lang="en-US" dirty="0">
                <a:effectLst/>
              </a:rPr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02B92A-860C-9044-BB16-53D438075BB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6747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Base-case impacts for a single launch for all of the launch vehicles across the TRACI impact categories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Colored by impact type: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launch vehicle in blue,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propellant production in red, and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propellant combustion in orange.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Vertical axes vary based on TRACI midpoint impact categories: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acidification [kg SO</a:t>
            </a:r>
            <a:r>
              <a:rPr lang="en-US" sz="1800" baseline="-25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2</a:t>
            </a: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-eq],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carcinogenics</a:t>
            </a: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[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CTUh</a:t>
            </a: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], (comparative toxic units for human toxicity),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ecotoxicity [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CTUe</a:t>
            </a: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],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eutrophication [kg N-eq],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fossil fuel depletion [MJ surplus],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global warming [kg CO</a:t>
            </a:r>
            <a:r>
              <a:rPr lang="en-US" sz="1800" baseline="-25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2</a:t>
            </a: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-eq],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non-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carcinogenics</a:t>
            </a: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[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CTUh</a:t>
            </a: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],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ozone depletion [CFC-11-eq],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respiratory effects [kg PM2.5-eq], and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smog [kg O</a:t>
            </a:r>
            <a:r>
              <a:rPr lang="en-US" sz="1800" baseline="-25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3</a:t>
            </a: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-eq].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The dominant impact type varies across impact category.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Space Shuttle has the highest impacts in all categories but ozone depletion.</a:t>
            </a:r>
            <a:r>
              <a:rPr lang="en-US" dirty="0">
                <a:effectLst/>
              </a:rPr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02B92A-860C-9044-BB16-53D438075BB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3002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Base-case impacts for a single launch for all of the launch vehicles across the TRACI impact categories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Colored by impact type: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launch vehicle in blue,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propellant production in red, and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propellant combustion in orange.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Vertical axes vary based on TRACI midpoint impact categories: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acidification [kg SO</a:t>
            </a:r>
            <a:r>
              <a:rPr lang="en-US" sz="1800" baseline="-25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2</a:t>
            </a: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-eq],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carcinogenics</a:t>
            </a: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[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CTUh</a:t>
            </a: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], (comparative toxic units for human toxicity),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ecotoxicity [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CTUe</a:t>
            </a: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],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eutrophication [kg N-eq],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fossil fuel depletion [MJ surplus],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global warming [kg CO</a:t>
            </a:r>
            <a:r>
              <a:rPr lang="en-US" sz="1800" baseline="-25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2</a:t>
            </a: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-eq],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non-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carcinogenics</a:t>
            </a: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[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CTUh</a:t>
            </a: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],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ozone depletion [CFC-11-eq],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respiratory effects [kg PM2.5-eq], and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smog [kg O</a:t>
            </a:r>
            <a:r>
              <a:rPr lang="en-US" sz="1800" baseline="-25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3</a:t>
            </a: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-eq].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The dominant impact type varies across impact category.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Space Shuttle has the highest impacts in all categories but ozone depletion.</a:t>
            </a:r>
            <a:r>
              <a:rPr lang="en-US" dirty="0">
                <a:effectLst/>
              </a:rPr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02B92A-860C-9044-BB16-53D438075BB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7335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Base-case impacts for a single launch for all of the launch vehicles across the TRACI impact categories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Colored by impact type: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launch vehicle in blue,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propellant production in red, and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propellant combustion in orange.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Vertical axes vary based on TRACI midpoint impact categories: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acidification [kg SO</a:t>
            </a:r>
            <a:r>
              <a:rPr lang="en-US" sz="1800" baseline="-25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2</a:t>
            </a: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-eq],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carcinogenics</a:t>
            </a: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[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CTUh</a:t>
            </a: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], (comparative toxic units for human toxicity),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ecotoxicity [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CTUe</a:t>
            </a: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],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eutrophication [kg N-eq],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fossil fuel depletion [MJ surplus],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global warming [kg CO</a:t>
            </a:r>
            <a:r>
              <a:rPr lang="en-US" sz="1800" baseline="-25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2</a:t>
            </a: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-eq],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non-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carcinogenics</a:t>
            </a: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[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CTUh</a:t>
            </a: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],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ozone depletion [CFC-11-eq],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respiratory effects [kg PM2.5-eq], and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smog [kg O</a:t>
            </a:r>
            <a:r>
              <a:rPr lang="en-US" sz="1800" baseline="-25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3</a:t>
            </a: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-eq].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The dominant impact type varies across impact category.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Space Shuttle has the highest impacts in all categories but ozone depletion.</a:t>
            </a:r>
            <a:r>
              <a:rPr lang="en-US" dirty="0">
                <a:effectLst/>
              </a:rPr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02B92A-860C-9044-BB16-53D438075BB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211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Base-case impacts for a single launch for all of the launch vehicles across the TRACI impact categories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Colored by impact type: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launch vehicle in blue,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propellant production in red, and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propellant combustion in orange.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Vertical axes vary based on TRACI midpoint impact categories: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acidification [kg SO</a:t>
            </a:r>
            <a:r>
              <a:rPr lang="en-US" sz="1800" baseline="-25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2</a:t>
            </a: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-eq],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carcinogenics</a:t>
            </a: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[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CTUh</a:t>
            </a: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], (comparative toxic units for human toxicity),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ecotoxicity [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CTUe</a:t>
            </a: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],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eutrophication [kg N-eq],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fossil fuel depletion [MJ surplus],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global warming [kg CO</a:t>
            </a:r>
            <a:r>
              <a:rPr lang="en-US" sz="1800" baseline="-25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2</a:t>
            </a: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-eq],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non-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carcinogenics</a:t>
            </a: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[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CTUh</a:t>
            </a: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],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ozone depletion [CFC-11-eq],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respiratory effects [kg PM2.5-eq], and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smog [kg O</a:t>
            </a:r>
            <a:r>
              <a:rPr lang="en-US" sz="1800" baseline="-25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3</a:t>
            </a: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-eq].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The dominant impact type varies across impact category.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Space Shuttle has the highest impacts in all categories but ozone depletion.</a:t>
            </a:r>
            <a:r>
              <a:rPr lang="en-US" dirty="0">
                <a:effectLst/>
              </a:rPr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02B92A-860C-9044-BB16-53D438075BB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5793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Notes:</a:t>
            </a:r>
          </a:p>
          <a:p>
            <a:pPr marL="6985" indent="-6985" algn="l">
              <a:lnSpc>
                <a:spcPct val="200000"/>
              </a:lnSpc>
              <a:spcAft>
                <a:spcPts val="600"/>
              </a:spcAft>
              <a:tabLst>
                <a:tab pos="6030595" algn="ctr"/>
              </a:tabLst>
            </a:pPr>
            <a:r>
              <a:rPr lang="en-US" sz="120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a </a:t>
            </a:r>
            <a:r>
              <a:rPr lang="en-US" sz="1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Including boosters</a:t>
            </a:r>
          </a:p>
          <a:p>
            <a:pPr marL="6985" indent="-6985" algn="l">
              <a:lnSpc>
                <a:spcPct val="200000"/>
              </a:lnSpc>
              <a:spcAft>
                <a:spcPts val="600"/>
              </a:spcAft>
              <a:tabLst>
                <a:tab pos="6030595" algn="ctr"/>
              </a:tabLst>
            </a:pPr>
            <a:r>
              <a:rPr lang="en-US" sz="120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b </a:t>
            </a:r>
            <a:r>
              <a:rPr lang="en-US" sz="1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Low Earth orbit, an altitude of 160-2000 km, unless stated</a:t>
            </a:r>
          </a:p>
          <a:p>
            <a:pPr marL="6985" indent="-6985" algn="l">
              <a:lnSpc>
                <a:spcPct val="200000"/>
              </a:lnSpc>
              <a:spcAft>
                <a:spcPts val="600"/>
              </a:spcAft>
            </a:pPr>
            <a:r>
              <a:rPr lang="en-US" sz="120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 </a:t>
            </a:r>
            <a:r>
              <a:rPr lang="en-US" sz="1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Sub-orbital</a:t>
            </a:r>
          </a:p>
          <a:p>
            <a:pPr marL="6985" indent="-6985" algn="l">
              <a:lnSpc>
                <a:spcPct val="200000"/>
              </a:lnSpc>
              <a:spcAft>
                <a:spcPts val="600"/>
              </a:spcAft>
            </a:pPr>
            <a:r>
              <a:rPr lang="en-US" sz="120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 </a:t>
            </a:r>
            <a:r>
              <a:rPr lang="en-US" sz="1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To an altitude of 11.5 km</a:t>
            </a:r>
          </a:p>
          <a:p>
            <a:r>
              <a:rPr lang="en-US" sz="120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e </a:t>
            </a:r>
            <a:r>
              <a:rPr lang="en-US" sz="1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a.k.a. Space Transport System</a:t>
            </a:r>
          </a:p>
          <a:p>
            <a:pPr marL="6985" indent="-6985" algn="l">
              <a:lnSpc>
                <a:spcPct val="200000"/>
              </a:lnSpc>
              <a:spcAft>
                <a:spcPts val="600"/>
              </a:spcAft>
              <a:tabLst>
                <a:tab pos="6030595" algn="ctr"/>
              </a:tabLst>
            </a:pPr>
            <a:r>
              <a:rPr lang="en-US" sz="120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f </a:t>
            </a:r>
            <a:r>
              <a:rPr lang="en-US" sz="1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Including mass of Space Shuttle Orbiter</a:t>
            </a:r>
          </a:p>
          <a:p>
            <a:pPr marL="6985" indent="-6985" algn="l">
              <a:lnSpc>
                <a:spcPct val="200000"/>
              </a:lnSpc>
              <a:spcAft>
                <a:spcPts val="600"/>
              </a:spcAft>
              <a:tabLst>
                <a:tab pos="5511165" algn="ctr"/>
              </a:tabLst>
            </a:pPr>
            <a:r>
              <a:rPr lang="en-US" sz="120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g </a:t>
            </a:r>
            <a:r>
              <a:rPr lang="en-US" sz="1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To an altitude of 16 km</a:t>
            </a:r>
          </a:p>
          <a:p>
            <a:pPr marL="6985" indent="-6985" algn="l">
              <a:lnSpc>
                <a:spcPct val="200000"/>
              </a:lnSpc>
              <a:spcAft>
                <a:spcPts val="600"/>
              </a:spcAft>
              <a:tabLst>
                <a:tab pos="6030595" algn="ctr"/>
              </a:tabLst>
            </a:pPr>
            <a:r>
              <a:rPr lang="en-US" sz="120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h </a:t>
            </a:r>
            <a:r>
              <a:rPr lang="en-US" sz="1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Average of Antares 110, 120, 130, 230, and 230+</a:t>
            </a:r>
          </a:p>
          <a:p>
            <a:pPr marL="6985" indent="-6985" algn="l">
              <a:lnSpc>
                <a:spcPct val="200000"/>
              </a:lnSpc>
              <a:spcAft>
                <a:spcPts val="600"/>
              </a:spcAft>
            </a:pPr>
            <a:r>
              <a:rPr lang="en-US" sz="120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I </a:t>
            </a:r>
            <a:r>
              <a:rPr lang="en-US" sz="1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To an altitude of 21 km</a:t>
            </a:r>
          </a:p>
          <a:p>
            <a:r>
              <a:rPr lang="en-US" sz="120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j </a:t>
            </a:r>
            <a:r>
              <a:rPr lang="en-US" sz="1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To an altitude of 110 km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02B92A-860C-9044-BB16-53D438075BB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729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Plots: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Duration in space in person-hours [p-h] (top) and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cumulative global warming impact from all crewed and supply space launches [kg CO</a:t>
            </a:r>
            <a:r>
              <a:rPr lang="en-US" sz="1800" baseline="-25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2</a:t>
            </a: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-eq] (middle) are used to calculate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hourly global warming impact [kg CO</a:t>
            </a:r>
            <a:r>
              <a:rPr lang="en-US" sz="1800" baseline="-25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2</a:t>
            </a: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-eq per p-h] (bottom)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across scenarios: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base (blue),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low (green),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medium (orange), and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high (red) cases.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Note hourly impact is shown on a logarithmic scale so has dropped by around two orders of magnitude over the period, due mainly to increases in mission duration, e.g., long-term stays aboard space stations.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The hourly global warming impact has leveled off at 1500-3500 kg CO</a:t>
            </a:r>
            <a:r>
              <a:rPr lang="en-US" sz="1800" baseline="-25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2</a:t>
            </a: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-eq per hour in the low-high cases.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02B92A-860C-9044-BB16-53D438075BB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5080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0170" marR="3810" indent="-6985" algn="just">
              <a:lnSpc>
                <a:spcPct val="200000"/>
              </a:lnSpc>
              <a:spcAft>
                <a:spcPts val="600"/>
              </a:spcAft>
            </a:pPr>
            <a:r>
              <a:rPr lang="en-US" sz="1800" baseline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Notes:</a:t>
            </a:r>
          </a:p>
          <a:p>
            <a:pPr marL="90170" marR="3810" indent="-6985" algn="just">
              <a:lnSpc>
                <a:spcPct val="200000"/>
              </a:lnSpc>
              <a:spcAft>
                <a:spcPts val="600"/>
              </a:spcAft>
            </a:pPr>
            <a:r>
              <a:rPr lang="en-US" sz="180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a </a:t>
            </a: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Global citizen equivalent: the equivalent number of annual GHG emissions generated by the average global citizen, i.e. total annual 2019 emissions (52.4 Gt CO</a:t>
            </a:r>
            <a:r>
              <a:rPr lang="en-US" sz="1800" baseline="-25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2</a:t>
            </a: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-eq [40]) divided by total global human population in 2019 7.7 billion [41] for a total of 6800 kg CO</a:t>
            </a:r>
            <a:r>
              <a:rPr lang="en-US" sz="1800" baseline="-25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2</a:t>
            </a: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-eq per person-year [p-y].</a:t>
            </a:r>
          </a:p>
          <a:p>
            <a:pPr marL="90170" marR="3810" indent="-6985" algn="just">
              <a:lnSpc>
                <a:spcPct val="200000"/>
              </a:lnSpc>
              <a:spcAft>
                <a:spcPts val="600"/>
              </a:spcAft>
            </a:pPr>
            <a:r>
              <a:rPr lang="en-US" sz="180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b </a:t>
            </a: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The equivalent hourly GHG emissions by the average global citizen, i.e. 6800 kg CO</a:t>
            </a:r>
            <a:r>
              <a:rPr lang="en-US" sz="1800" baseline="-25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2</a:t>
            </a: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-eq per year divided by 8760 to give 2.3 kg CO</a:t>
            </a:r>
            <a:r>
              <a:rPr lang="en-US" sz="1800" baseline="-25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2</a:t>
            </a: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-eq per person-hour [p-h]. </a:t>
            </a:r>
          </a:p>
          <a:p>
            <a:pPr marL="90170" marR="3810" indent="-6985" algn="just">
              <a:lnSpc>
                <a:spcPct val="200000"/>
              </a:lnSpc>
              <a:spcAft>
                <a:spcPts val="600"/>
              </a:spcAft>
            </a:pPr>
            <a:r>
              <a:rPr lang="en-US" sz="180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 </a:t>
            </a: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Includes Soyuz, Shuttle, and Crew Dragon missions, but does not include supply missions. </a:t>
            </a:r>
          </a:p>
          <a:p>
            <a:pPr marL="90170" marR="3810" indent="-6985" algn="just">
              <a:lnSpc>
                <a:spcPct val="200000"/>
              </a:lnSpc>
              <a:spcAft>
                <a:spcPts val="600"/>
              </a:spcAft>
            </a:pPr>
            <a:r>
              <a:rPr lang="en-US" sz="180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 </a:t>
            </a: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Includes all supply (non-crewed) missions to all space stations.</a:t>
            </a:r>
          </a:p>
          <a:p>
            <a:pPr marL="90170" marR="3810" indent="-6985" algn="just">
              <a:lnSpc>
                <a:spcPct val="200000"/>
              </a:lnSpc>
              <a:spcAft>
                <a:spcPts val="600"/>
              </a:spcAft>
            </a:pPr>
            <a:r>
              <a:rPr lang="en-US" sz="180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e </a:t>
            </a: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Based on time spent aboard all space stations.</a:t>
            </a:r>
          </a:p>
          <a:p>
            <a:r>
              <a:rPr lang="en-US" sz="1800" baseline="300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f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This</a:t>
            </a: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value omits launch vehicle materials and manufacture impacts since the launch vehicle is reusable.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02B92A-860C-9044-BB16-53D438075BB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267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Cumulative launches by all agencies by year of launch, colored by launch type: test; crewed; or supply</a:t>
            </a:r>
            <a:r>
              <a:rPr lang="en-US" sz="2800" dirty="0">
                <a:effectLst/>
              </a:rPr>
              <a:t>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Only missions that passed the </a:t>
            </a:r>
            <a:r>
              <a:rPr lang="en-US" sz="4000" b="0" i="0" u="none" strike="noStrike" dirty="0">
                <a:solidFill>
                  <a:srgbClr val="000000"/>
                </a:solidFill>
                <a:effectLst/>
                <a:latin typeface="Linux Libertine"/>
              </a:rPr>
              <a:t>Kármán line count as crewed missions</a:t>
            </a:r>
            <a:endParaRPr lang="en-US" sz="180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02B92A-860C-9044-BB16-53D438075BB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631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Duration in space in person-hours by year of launch, colored by launch agency. </a:t>
            </a:r>
          </a:p>
          <a:p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Crewed human space programs are listed along the top of the image by the years in which they operated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02B92A-860C-9044-BB16-53D438075BB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0164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8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Cambria" panose="02040503050406030204" pitchFamily="18" charset="0"/>
                  </a:rPr>
                  <a:t>Propellant mass [kg] of launch vehicles vs. their payload capacity [kg] to LEO.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8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Cambria" panose="02040503050406030204" pitchFamily="18" charset="0"/>
                  </a:rPr>
                  <a:t>The size of the bubbles represents the launch vehicle empty mass.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8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Cambria" panose="02040503050406030204" pitchFamily="18" charset="0"/>
                  </a:rPr>
                  <a:t>The equation of the trendline is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rPr>
                      <m:t>1187</m:t>
                    </m:r>
                    <m:sSup>
                      <m:sSup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Cambria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800" i="1" baseline="30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Cambria" panose="02040503050406030204" pitchFamily="18" charset="0"/>
                          </a:rPr>
                          <m:t>0.623</m:t>
                        </m:r>
                      </m:sup>
                    </m:sSup>
                  </m:oMath>
                </a14:m>
                <a:r>
                  <a:rPr lang="en-US" sz="18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Cambria" panose="02040503050406030204" pitchFamily="18" charset="0"/>
                  </a:rPr>
                  <a:t> and has an R-squared value of 0.96</a:t>
                </a:r>
                <a:r>
                  <a:rPr lang="en-US" dirty="0">
                    <a:effectLst/>
                  </a:rPr>
                  <a:t> </a:t>
                </a:r>
                <a:endParaRPr lang="en-US" dirty="0"/>
              </a:p>
            </p:txBody>
          </p:sp>
        </mc:Choice>
        <mc:Fallback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8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Cambria" panose="02040503050406030204" pitchFamily="18" charset="0"/>
                  </a:rPr>
                  <a:t>Propellant mass [kg] of launch vehicles vs. their payload capacity [kg] to LEO.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8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Cambria" panose="02040503050406030204" pitchFamily="18" charset="0"/>
                  </a:rPr>
                  <a:t>The size of the bubbles represents the launch vehicle empty mass.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8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Cambria" panose="02040503050406030204" pitchFamily="18" charset="0"/>
                  </a:rPr>
                  <a:t>The equation of the trendline is </a:t>
                </a:r>
                <a:r>
                  <a:rPr lang="en-US" sz="1800" i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" panose="02040503050406030204" pitchFamily="18" charset="0"/>
                    <a:cs typeface="Cambria" panose="02040503050406030204" pitchFamily="18" charset="0"/>
                  </a:rPr>
                  <a:t>1187𝑥^</a:t>
                </a:r>
                <a:r>
                  <a:rPr lang="en-US" sz="1800" i="0" baseline="3000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" panose="02040503050406030204" pitchFamily="18" charset="0"/>
                    <a:cs typeface="Cambria" panose="02040503050406030204" pitchFamily="18" charset="0"/>
                  </a:rPr>
                  <a:t>0.623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Cambria" panose="02040503050406030204" pitchFamily="18" charset="0"/>
                  </a:rPr>
                  <a:t> and has an R-squared value of 0.96</a:t>
                </a:r>
                <a:r>
                  <a:rPr lang="en-US" dirty="0">
                    <a:effectLst/>
                  </a:rPr>
                  <a:t> 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02B92A-860C-9044-BB16-53D438075BB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0840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Notes:</a:t>
            </a:r>
          </a:p>
          <a:p>
            <a:pPr marL="6985" indent="-6985" algn="l">
              <a:lnSpc>
                <a:spcPct val="107000"/>
              </a:lnSpc>
              <a:spcAft>
                <a:spcPts val="600"/>
              </a:spcAft>
            </a:pPr>
            <a:r>
              <a:rPr lang="en-US" sz="180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a </a:t>
            </a: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Oxidizer-to-fuel ratio, by mass</a:t>
            </a:r>
          </a:p>
          <a:p>
            <a:pPr marL="6985" indent="-6985" algn="l">
              <a:lnSpc>
                <a:spcPct val="107000"/>
              </a:lnSpc>
              <a:spcAft>
                <a:spcPts val="600"/>
              </a:spcAft>
            </a:pPr>
            <a:r>
              <a:rPr lang="en-US" sz="180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b </a:t>
            </a: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Liquid oxygen</a:t>
            </a:r>
          </a:p>
          <a:p>
            <a:pPr marL="6985" indent="-6985" algn="l">
              <a:lnSpc>
                <a:spcPct val="107000"/>
              </a:lnSpc>
              <a:spcAft>
                <a:spcPts val="600"/>
              </a:spcAft>
            </a:pPr>
            <a:r>
              <a:rPr lang="en-US" sz="180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 </a:t>
            </a: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Refined Petroleum-1, a.k.a. kerosene</a:t>
            </a:r>
          </a:p>
          <a:p>
            <a:pPr marL="6985" indent="-6985" algn="l">
              <a:lnSpc>
                <a:spcPct val="107000"/>
              </a:lnSpc>
              <a:spcAft>
                <a:spcPts val="600"/>
              </a:spcAft>
            </a:pPr>
            <a:r>
              <a:rPr lang="en-US" sz="180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 </a:t>
            </a: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Liquid hydrogen</a:t>
            </a:r>
          </a:p>
          <a:p>
            <a:pPr marL="6985" indent="-6985" algn="l">
              <a:lnSpc>
                <a:spcPct val="107000"/>
              </a:lnSpc>
              <a:spcAft>
                <a:spcPts val="600"/>
              </a:spcAft>
            </a:pPr>
            <a:r>
              <a:rPr lang="en-US" sz="180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e </a:t>
            </a: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(Di)nitrogen tetroxide</a:t>
            </a:r>
          </a:p>
          <a:p>
            <a:pPr marL="6985" indent="-6985" algn="l">
              <a:lnSpc>
                <a:spcPct val="107000"/>
              </a:lnSpc>
              <a:spcAft>
                <a:spcPts val="600"/>
              </a:spcAft>
            </a:pPr>
            <a:r>
              <a:rPr lang="en-US" sz="180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f </a:t>
            </a: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Aerosene-50</a:t>
            </a:r>
          </a:p>
          <a:p>
            <a:pPr marL="6985" indent="-6985" algn="l">
              <a:lnSpc>
                <a:spcPct val="107000"/>
              </a:lnSpc>
              <a:spcAft>
                <a:spcPts val="600"/>
              </a:spcAft>
            </a:pPr>
            <a:r>
              <a:rPr lang="en-US" sz="180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g </a:t>
            </a: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Unsymmetrical dimethylhydrazine</a:t>
            </a:r>
          </a:p>
          <a:p>
            <a:r>
              <a:rPr lang="en-US" sz="180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h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Monomethylhydrazine</a:t>
            </a:r>
            <a:r>
              <a:rPr lang="en-US" dirty="0">
                <a:effectLst/>
              </a:rPr>
              <a:t> </a:t>
            </a:r>
          </a:p>
          <a:p>
            <a:pPr marL="6985" indent="-6985" algn="l">
              <a:lnSpc>
                <a:spcPct val="107000"/>
              </a:lnSpc>
              <a:spcAft>
                <a:spcPts val="600"/>
              </a:spcAft>
            </a:pPr>
            <a:r>
              <a:rPr lang="en-US" sz="1800" baseline="300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i</a:t>
            </a: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Ammonium perchlorate</a:t>
            </a:r>
          </a:p>
          <a:p>
            <a:pPr marL="6985" indent="-6985" algn="l">
              <a:lnSpc>
                <a:spcPct val="107000"/>
              </a:lnSpc>
              <a:spcAft>
                <a:spcPts val="600"/>
              </a:spcAft>
            </a:pPr>
            <a:r>
              <a:rPr lang="en-US" sz="180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j</a:t>
            </a: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Aluminum (Al) fuel in polybutadiene acrylonitrile (PBAN) or hydroxyl-terminated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polydbutadiene</a:t>
            </a: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(HTPB) binder</a:t>
            </a:r>
          </a:p>
          <a:p>
            <a:pPr marL="6985" indent="-6985" algn="l">
              <a:lnSpc>
                <a:spcPct val="107000"/>
              </a:lnSpc>
              <a:spcAft>
                <a:spcPts val="600"/>
              </a:spcAft>
            </a:pPr>
            <a:r>
              <a:rPr lang="en-US" sz="180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k</a:t>
            </a: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Liquid nitrous oxide</a:t>
            </a:r>
          </a:p>
          <a:p>
            <a:r>
              <a:rPr lang="en-US" sz="180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l </a:t>
            </a: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Red fuming nitric acid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02B92A-860C-9044-BB16-53D438075BB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7943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Notes:</a:t>
            </a:r>
          </a:p>
          <a:p>
            <a:pPr marL="6985" indent="-6985" algn="l">
              <a:lnSpc>
                <a:spcPct val="107000"/>
              </a:lnSpc>
              <a:spcAft>
                <a:spcPts val="600"/>
              </a:spcAft>
            </a:pPr>
            <a:r>
              <a:rPr lang="en-US" sz="180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a </a:t>
            </a: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Oxidizer-to-fuel ratio, by mass</a:t>
            </a:r>
          </a:p>
          <a:p>
            <a:pPr marL="6985" indent="-6985" algn="l">
              <a:lnSpc>
                <a:spcPct val="107000"/>
              </a:lnSpc>
              <a:spcAft>
                <a:spcPts val="600"/>
              </a:spcAft>
            </a:pPr>
            <a:r>
              <a:rPr lang="en-US" sz="180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b </a:t>
            </a: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Liquid oxygen</a:t>
            </a:r>
          </a:p>
          <a:p>
            <a:pPr marL="6985" indent="-6985" algn="l">
              <a:lnSpc>
                <a:spcPct val="107000"/>
              </a:lnSpc>
              <a:spcAft>
                <a:spcPts val="600"/>
              </a:spcAft>
            </a:pPr>
            <a:r>
              <a:rPr lang="en-US" sz="180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 </a:t>
            </a: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Refined Petroleum-1, a.k.a. kerosene</a:t>
            </a:r>
          </a:p>
          <a:p>
            <a:pPr marL="6985" indent="-6985" algn="l">
              <a:lnSpc>
                <a:spcPct val="107000"/>
              </a:lnSpc>
              <a:spcAft>
                <a:spcPts val="600"/>
              </a:spcAft>
            </a:pPr>
            <a:r>
              <a:rPr lang="en-US" sz="180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 </a:t>
            </a: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Liquid hydrogen</a:t>
            </a:r>
          </a:p>
          <a:p>
            <a:pPr marL="6985" indent="-6985" algn="l">
              <a:lnSpc>
                <a:spcPct val="107000"/>
              </a:lnSpc>
              <a:spcAft>
                <a:spcPts val="600"/>
              </a:spcAft>
            </a:pPr>
            <a:r>
              <a:rPr lang="en-US" sz="180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e </a:t>
            </a: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(Di)nitrogen tetroxide</a:t>
            </a:r>
          </a:p>
          <a:p>
            <a:pPr marL="6985" indent="-6985" algn="l">
              <a:lnSpc>
                <a:spcPct val="107000"/>
              </a:lnSpc>
              <a:spcAft>
                <a:spcPts val="600"/>
              </a:spcAft>
            </a:pPr>
            <a:r>
              <a:rPr lang="en-US" sz="180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f </a:t>
            </a: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Aerosene-50</a:t>
            </a:r>
          </a:p>
          <a:p>
            <a:pPr marL="6985" indent="-6985" algn="l">
              <a:lnSpc>
                <a:spcPct val="107000"/>
              </a:lnSpc>
              <a:spcAft>
                <a:spcPts val="600"/>
              </a:spcAft>
            </a:pPr>
            <a:r>
              <a:rPr lang="en-US" sz="180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g </a:t>
            </a: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Unsymmetrical dimethylhydrazine</a:t>
            </a:r>
          </a:p>
          <a:p>
            <a:r>
              <a:rPr lang="en-US" sz="180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h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Monomethylhydrazine</a:t>
            </a:r>
            <a:r>
              <a:rPr lang="en-US" dirty="0">
                <a:effectLst/>
              </a:rPr>
              <a:t> </a:t>
            </a:r>
          </a:p>
          <a:p>
            <a:pPr marL="6985" indent="-6985" algn="l">
              <a:lnSpc>
                <a:spcPct val="107000"/>
              </a:lnSpc>
              <a:spcAft>
                <a:spcPts val="600"/>
              </a:spcAft>
            </a:pPr>
            <a:r>
              <a:rPr lang="en-US" sz="1800" baseline="300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i</a:t>
            </a: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Ammonium perchlorate</a:t>
            </a:r>
          </a:p>
          <a:p>
            <a:pPr marL="6985" indent="-6985" algn="l">
              <a:lnSpc>
                <a:spcPct val="107000"/>
              </a:lnSpc>
              <a:spcAft>
                <a:spcPts val="600"/>
              </a:spcAft>
            </a:pPr>
            <a:r>
              <a:rPr lang="en-US" sz="180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j</a:t>
            </a: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Aluminum (Al) fuel in polybutadiene acrylonitrile (PBAN) or hydroxyl-terminated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polydbutadiene</a:t>
            </a: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(HTPB) binder</a:t>
            </a:r>
          </a:p>
          <a:p>
            <a:pPr marL="6985" indent="-6985" algn="l">
              <a:lnSpc>
                <a:spcPct val="107000"/>
              </a:lnSpc>
              <a:spcAft>
                <a:spcPts val="600"/>
              </a:spcAft>
            </a:pPr>
            <a:r>
              <a:rPr lang="en-US" sz="180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k</a:t>
            </a: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Liquid nitrous oxide</a:t>
            </a:r>
          </a:p>
          <a:p>
            <a:r>
              <a:rPr lang="en-US" sz="180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l </a:t>
            </a: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Red fuming nitric acid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02B92A-860C-9044-BB16-53D438075BB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8681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Notes:</a:t>
            </a:r>
          </a:p>
          <a:p>
            <a:pPr marL="6985" indent="-6985" algn="l">
              <a:lnSpc>
                <a:spcPct val="200000"/>
              </a:lnSpc>
              <a:spcAft>
                <a:spcPts val="600"/>
              </a:spcAft>
              <a:tabLst>
                <a:tab pos="6030595" algn="ctr"/>
              </a:tabLst>
            </a:pPr>
            <a:r>
              <a:rPr lang="en-US" sz="180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a </a:t>
            </a: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Including boosters</a:t>
            </a:r>
          </a:p>
          <a:p>
            <a:pPr marL="6985" indent="-6985" algn="l">
              <a:lnSpc>
                <a:spcPct val="200000"/>
              </a:lnSpc>
              <a:spcAft>
                <a:spcPts val="600"/>
              </a:spcAft>
              <a:tabLst>
                <a:tab pos="6030595" algn="ctr"/>
              </a:tabLst>
            </a:pPr>
            <a:r>
              <a:rPr lang="en-US" sz="180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b </a:t>
            </a: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Low Earth orbit, an altitude of 160-2000 km, unless stated</a:t>
            </a:r>
          </a:p>
          <a:p>
            <a:pPr marL="6985" indent="-6985" algn="l">
              <a:lnSpc>
                <a:spcPct val="200000"/>
              </a:lnSpc>
              <a:spcAft>
                <a:spcPts val="600"/>
              </a:spcAft>
            </a:pPr>
            <a:r>
              <a:rPr lang="en-US" sz="180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 </a:t>
            </a: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Sub-orbital</a:t>
            </a:r>
          </a:p>
          <a:p>
            <a:pPr marL="6985" indent="-6985" algn="l">
              <a:lnSpc>
                <a:spcPct val="200000"/>
              </a:lnSpc>
              <a:spcAft>
                <a:spcPts val="600"/>
              </a:spcAft>
            </a:pPr>
            <a:r>
              <a:rPr lang="en-US" sz="180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 </a:t>
            </a: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To an altitude of 11.5 km</a:t>
            </a:r>
          </a:p>
          <a:p>
            <a:r>
              <a:rPr lang="en-US" sz="180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e </a:t>
            </a: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a.k.a. Space Transport System</a:t>
            </a:r>
          </a:p>
          <a:p>
            <a:pPr marL="6985" indent="-6985" algn="l">
              <a:lnSpc>
                <a:spcPct val="200000"/>
              </a:lnSpc>
              <a:spcAft>
                <a:spcPts val="600"/>
              </a:spcAft>
              <a:tabLst>
                <a:tab pos="6030595" algn="ctr"/>
              </a:tabLst>
            </a:pPr>
            <a:r>
              <a:rPr lang="en-US" sz="180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f </a:t>
            </a: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Including mass of Space Shuttle Orbiter</a:t>
            </a:r>
          </a:p>
          <a:p>
            <a:pPr marL="6985" indent="-6985" algn="l">
              <a:lnSpc>
                <a:spcPct val="200000"/>
              </a:lnSpc>
              <a:spcAft>
                <a:spcPts val="600"/>
              </a:spcAft>
              <a:tabLst>
                <a:tab pos="5511165" algn="ctr"/>
              </a:tabLst>
            </a:pPr>
            <a:r>
              <a:rPr lang="en-US" sz="180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g </a:t>
            </a: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To an altitude of 16 km</a:t>
            </a:r>
          </a:p>
          <a:p>
            <a:pPr marL="6985" indent="-6985" algn="l">
              <a:lnSpc>
                <a:spcPct val="200000"/>
              </a:lnSpc>
              <a:spcAft>
                <a:spcPts val="600"/>
              </a:spcAft>
              <a:tabLst>
                <a:tab pos="6030595" algn="ctr"/>
              </a:tabLst>
            </a:pPr>
            <a:r>
              <a:rPr lang="en-US" sz="180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h </a:t>
            </a: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Average of Antares 110, 120, 130, 230, and 230+</a:t>
            </a:r>
          </a:p>
          <a:p>
            <a:pPr marL="6985" indent="-6985" algn="l">
              <a:lnSpc>
                <a:spcPct val="200000"/>
              </a:lnSpc>
              <a:spcAft>
                <a:spcPts val="600"/>
              </a:spcAft>
            </a:pPr>
            <a:r>
              <a:rPr lang="en-US" sz="180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I </a:t>
            </a: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To an altitude of 21 km</a:t>
            </a:r>
          </a:p>
          <a:p>
            <a:r>
              <a:rPr lang="en-US" sz="180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j </a:t>
            </a:r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To an altitude of 110 km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02B92A-860C-9044-BB16-53D438075BB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0976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Notes:</a:t>
            </a:r>
          </a:p>
          <a:p>
            <a:pPr marL="6985" indent="-6985" algn="l">
              <a:lnSpc>
                <a:spcPct val="200000"/>
              </a:lnSpc>
              <a:spcAft>
                <a:spcPts val="600"/>
              </a:spcAft>
              <a:tabLst>
                <a:tab pos="6030595" algn="ctr"/>
              </a:tabLst>
            </a:pPr>
            <a:r>
              <a:rPr lang="en-US" sz="120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a </a:t>
            </a:r>
            <a:r>
              <a:rPr lang="en-US" sz="1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Including boosters</a:t>
            </a:r>
          </a:p>
          <a:p>
            <a:pPr marL="6985" indent="-6985" algn="l">
              <a:lnSpc>
                <a:spcPct val="200000"/>
              </a:lnSpc>
              <a:spcAft>
                <a:spcPts val="600"/>
              </a:spcAft>
              <a:tabLst>
                <a:tab pos="6030595" algn="ctr"/>
              </a:tabLst>
            </a:pPr>
            <a:r>
              <a:rPr lang="en-US" sz="120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b </a:t>
            </a:r>
            <a:r>
              <a:rPr lang="en-US" sz="1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Low Earth orbit, an altitude of 160-2000 km, unless stated</a:t>
            </a:r>
          </a:p>
          <a:p>
            <a:pPr marL="6985" indent="-6985" algn="l">
              <a:lnSpc>
                <a:spcPct val="200000"/>
              </a:lnSpc>
              <a:spcAft>
                <a:spcPts val="600"/>
              </a:spcAft>
            </a:pPr>
            <a:r>
              <a:rPr lang="en-US" sz="120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 </a:t>
            </a:r>
            <a:r>
              <a:rPr lang="en-US" sz="1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Sub-orbital</a:t>
            </a:r>
          </a:p>
          <a:p>
            <a:pPr marL="6985" indent="-6985" algn="l">
              <a:lnSpc>
                <a:spcPct val="200000"/>
              </a:lnSpc>
              <a:spcAft>
                <a:spcPts val="600"/>
              </a:spcAft>
            </a:pPr>
            <a:r>
              <a:rPr lang="en-US" sz="120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 </a:t>
            </a:r>
            <a:r>
              <a:rPr lang="en-US" sz="1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To an altitude of 11.5 km</a:t>
            </a:r>
          </a:p>
          <a:p>
            <a:r>
              <a:rPr lang="en-US" sz="120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e </a:t>
            </a:r>
            <a:r>
              <a:rPr lang="en-US" sz="1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a.k.a. Space Transport System</a:t>
            </a:r>
          </a:p>
          <a:p>
            <a:pPr marL="6985" indent="-6985" algn="l">
              <a:lnSpc>
                <a:spcPct val="200000"/>
              </a:lnSpc>
              <a:spcAft>
                <a:spcPts val="600"/>
              </a:spcAft>
              <a:tabLst>
                <a:tab pos="6030595" algn="ctr"/>
              </a:tabLst>
            </a:pPr>
            <a:r>
              <a:rPr lang="en-US" sz="120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f </a:t>
            </a:r>
            <a:r>
              <a:rPr lang="en-US" sz="1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Including mass of Space Shuttle Orbiter</a:t>
            </a:r>
          </a:p>
          <a:p>
            <a:pPr marL="6985" indent="-6985" algn="l">
              <a:lnSpc>
                <a:spcPct val="200000"/>
              </a:lnSpc>
              <a:spcAft>
                <a:spcPts val="600"/>
              </a:spcAft>
              <a:tabLst>
                <a:tab pos="5511165" algn="ctr"/>
              </a:tabLst>
            </a:pPr>
            <a:r>
              <a:rPr lang="en-US" sz="120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g </a:t>
            </a:r>
            <a:r>
              <a:rPr lang="en-US" sz="1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To an altitude of 16 km</a:t>
            </a:r>
          </a:p>
          <a:p>
            <a:pPr marL="6985" indent="-6985" algn="l">
              <a:lnSpc>
                <a:spcPct val="200000"/>
              </a:lnSpc>
              <a:spcAft>
                <a:spcPts val="600"/>
              </a:spcAft>
              <a:tabLst>
                <a:tab pos="6030595" algn="ctr"/>
              </a:tabLst>
            </a:pPr>
            <a:r>
              <a:rPr lang="en-US" sz="120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h </a:t>
            </a:r>
            <a:r>
              <a:rPr lang="en-US" sz="1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Average of Antares 110, 120, 130, 230, and 230+</a:t>
            </a:r>
          </a:p>
          <a:p>
            <a:pPr marL="6985" indent="-6985" algn="l">
              <a:lnSpc>
                <a:spcPct val="200000"/>
              </a:lnSpc>
              <a:spcAft>
                <a:spcPts val="600"/>
              </a:spcAft>
            </a:pPr>
            <a:r>
              <a:rPr lang="en-US" sz="120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I </a:t>
            </a:r>
            <a:r>
              <a:rPr lang="en-US" sz="1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To an altitude of 21 km</a:t>
            </a:r>
          </a:p>
          <a:p>
            <a:r>
              <a:rPr lang="en-US" sz="120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j </a:t>
            </a:r>
            <a:r>
              <a:rPr lang="en-US" sz="1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To an altitude of 110 km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02B92A-860C-9044-BB16-53D438075BB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5938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Notes:</a:t>
            </a:r>
          </a:p>
          <a:p>
            <a:pPr marL="6985" indent="-6985" algn="l">
              <a:lnSpc>
                <a:spcPct val="200000"/>
              </a:lnSpc>
              <a:spcAft>
                <a:spcPts val="600"/>
              </a:spcAft>
              <a:tabLst>
                <a:tab pos="6030595" algn="ctr"/>
              </a:tabLst>
            </a:pPr>
            <a:r>
              <a:rPr lang="en-US" sz="120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a </a:t>
            </a:r>
            <a:r>
              <a:rPr lang="en-US" sz="1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Including boosters</a:t>
            </a:r>
          </a:p>
          <a:p>
            <a:pPr marL="6985" indent="-6985" algn="l">
              <a:lnSpc>
                <a:spcPct val="200000"/>
              </a:lnSpc>
              <a:spcAft>
                <a:spcPts val="600"/>
              </a:spcAft>
              <a:tabLst>
                <a:tab pos="6030595" algn="ctr"/>
              </a:tabLst>
            </a:pPr>
            <a:r>
              <a:rPr lang="en-US" sz="120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b </a:t>
            </a:r>
            <a:r>
              <a:rPr lang="en-US" sz="1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Low Earth orbit, an altitude of 160-2000 km, unless stated</a:t>
            </a:r>
          </a:p>
          <a:p>
            <a:pPr marL="6985" indent="-6985" algn="l">
              <a:lnSpc>
                <a:spcPct val="200000"/>
              </a:lnSpc>
              <a:spcAft>
                <a:spcPts val="600"/>
              </a:spcAft>
            </a:pPr>
            <a:r>
              <a:rPr lang="en-US" sz="120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 </a:t>
            </a:r>
            <a:r>
              <a:rPr lang="en-US" sz="1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Sub-orbital</a:t>
            </a:r>
          </a:p>
          <a:p>
            <a:pPr marL="6985" indent="-6985" algn="l">
              <a:lnSpc>
                <a:spcPct val="200000"/>
              </a:lnSpc>
              <a:spcAft>
                <a:spcPts val="600"/>
              </a:spcAft>
            </a:pPr>
            <a:r>
              <a:rPr lang="en-US" sz="120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 </a:t>
            </a:r>
            <a:r>
              <a:rPr lang="en-US" sz="1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To an altitude of 11.5 km</a:t>
            </a:r>
          </a:p>
          <a:p>
            <a:r>
              <a:rPr lang="en-US" sz="120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e </a:t>
            </a:r>
            <a:r>
              <a:rPr lang="en-US" sz="1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a.k.a. Space Transport System</a:t>
            </a:r>
          </a:p>
          <a:p>
            <a:pPr marL="6985" indent="-6985" algn="l">
              <a:lnSpc>
                <a:spcPct val="200000"/>
              </a:lnSpc>
              <a:spcAft>
                <a:spcPts val="600"/>
              </a:spcAft>
              <a:tabLst>
                <a:tab pos="6030595" algn="ctr"/>
              </a:tabLst>
            </a:pPr>
            <a:r>
              <a:rPr lang="en-US" sz="120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f </a:t>
            </a:r>
            <a:r>
              <a:rPr lang="en-US" sz="1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Including mass of Space Shuttle Orbiter</a:t>
            </a:r>
          </a:p>
          <a:p>
            <a:pPr marL="6985" indent="-6985" algn="l">
              <a:lnSpc>
                <a:spcPct val="200000"/>
              </a:lnSpc>
              <a:spcAft>
                <a:spcPts val="600"/>
              </a:spcAft>
              <a:tabLst>
                <a:tab pos="5511165" algn="ctr"/>
              </a:tabLst>
            </a:pPr>
            <a:r>
              <a:rPr lang="en-US" sz="120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g </a:t>
            </a:r>
            <a:r>
              <a:rPr lang="en-US" sz="1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To an altitude of 16 km</a:t>
            </a:r>
          </a:p>
          <a:p>
            <a:pPr marL="6985" indent="-6985" algn="l">
              <a:lnSpc>
                <a:spcPct val="200000"/>
              </a:lnSpc>
              <a:spcAft>
                <a:spcPts val="600"/>
              </a:spcAft>
              <a:tabLst>
                <a:tab pos="6030595" algn="ctr"/>
              </a:tabLst>
            </a:pPr>
            <a:r>
              <a:rPr lang="en-US" sz="120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h </a:t>
            </a:r>
            <a:r>
              <a:rPr lang="en-US" sz="1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Average of Antares 110, 120, 130, 230, and 230+</a:t>
            </a:r>
          </a:p>
          <a:p>
            <a:pPr marL="6985" indent="-6985" algn="l">
              <a:lnSpc>
                <a:spcPct val="200000"/>
              </a:lnSpc>
              <a:spcAft>
                <a:spcPts val="600"/>
              </a:spcAft>
            </a:pPr>
            <a:r>
              <a:rPr lang="en-US" sz="120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I </a:t>
            </a:r>
            <a:r>
              <a:rPr lang="en-US" sz="1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To an altitude of 21 km</a:t>
            </a:r>
          </a:p>
          <a:p>
            <a:r>
              <a:rPr lang="en-US" sz="120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j </a:t>
            </a:r>
            <a:r>
              <a:rPr lang="en-US" sz="1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To an altitude of 110 km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02B92A-860C-9044-BB16-53D438075BB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263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9FDD1-A2C5-8F40-BE5B-E2D58260B7C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z="6000" b="1" i="0" u="none" strike="noStrike" dirty="0">
                <a:solidFill>
                  <a:schemeClr val="accent2"/>
                </a:solidFill>
                <a:effectLst/>
                <a:latin typeface="Roboto Slab" panose="020F0502020204030204" pitchFamily="34" charset="0"/>
              </a:rPr>
              <a:t>Net negative carbon buildings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DCEBA0-71C7-1AC8-1C2B-CFDE85D4B4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A9654C-FF2D-9137-BD22-C0A9188BB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E8A7-EC5E-1641-A404-F2E213B4AD82}" type="datetime1">
              <a:rPr lang="en-US" smtClean="0"/>
              <a:t>9/21/23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FCFE6D-C1D8-58FB-AF09-2D3331B98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B82285-D386-0FFA-C194-CA193204D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3C667-D69E-7349-AA58-5BB05293F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532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84633-207E-764C-23EC-5402A6648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6A4BDF-72CC-61B3-1F62-CEFE5041BE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DAB157-C53E-A9BF-0204-3923B1AFD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DB570-25FF-4C44-8053-287FC3CC55B7}" type="datetime1">
              <a:rPr lang="en-US" smtClean="0"/>
              <a:t>9/21/23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E2B8F1-7A8B-BCCD-B141-E26B70008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473FFD-6E95-2BB6-CD82-BCC6CADC2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3C667-D69E-7349-AA58-5BB05293F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00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D7CC63-F53A-75E7-0445-942AFCEE7D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478FA8-88CF-669A-C8AF-CA22F49DC8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BCE25F-36FD-24BF-251B-732F0EDE9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5C37A-2B90-E642-9D9C-CBCC32267342}" type="datetime1">
              <a:rPr lang="en-US" smtClean="0"/>
              <a:t>9/21/23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BB3E5C-7DB9-5511-73F7-4451177C7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05CDC1-B17D-7734-54A8-54B668062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3C667-D69E-7349-AA58-5BB05293F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708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67D5E-48C7-7012-1D1D-D39A2196A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7DCD10-1538-C7DE-8796-6DDA50DEC4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94C240-EFE3-D9F4-1AE4-7D5D6D678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05921-047F-1E40-A85D-AA7139EEB1C9}" type="datetime1">
              <a:rPr lang="en-US" smtClean="0"/>
              <a:t>9/21/23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3CACF7-A148-82D3-DE39-8E05BD8FB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B2C7A-3375-5B75-A53B-0A846643A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3C667-D69E-7349-AA58-5BB05293F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0839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ED216-73ED-DC6C-37FC-496D04150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38DFD3-5A91-D8D0-B0C3-11302C19CC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3553C5-9A46-EFDC-DE4D-F79FD8237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F3243-1639-4141-827A-267570D16CB4}" type="datetime1">
              <a:rPr lang="en-US" smtClean="0"/>
              <a:t>9/21/23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D66C0D-5B60-7854-CE1F-81836E90A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016999-C3AD-1BD0-D51C-C72DA8E50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3C667-D69E-7349-AA58-5BB05293F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931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43B5A-6233-558B-EEE8-44CE584E2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2F205F-64F8-94C7-8C57-4800597274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36F135-3224-72F4-0B1C-B1EEDEE162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16835E-0B0A-9EDF-F27E-F196B1670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AEABB-9CBB-C044-BD96-DC617AA9EF2B}" type="datetime1">
              <a:rPr lang="en-US" smtClean="0"/>
              <a:t>9/21/23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CD89F8-1902-ACB1-FF17-5BC38D4DF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BCC6FA-EE76-57B1-6003-876692905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3C667-D69E-7349-AA58-5BB05293F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216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690F7-944D-BC50-68B8-D32878CB9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2FC770-A551-23F4-D6B7-BEE99F6E6D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46FE30-097D-65E1-4E68-8E692A053F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0B67EE-285B-DE25-1D85-42E5D9037C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ECFD87-6362-9C35-9666-FA25547DF2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461167-40FE-4BB7-7DD5-A832FBC13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15488-D61F-F348-95B9-C4E55AF5735D}" type="datetime1">
              <a:rPr lang="en-US" smtClean="0"/>
              <a:t>9/21/23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020229-0F6D-043D-EE27-4E06D4AD4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5972E1-1375-3DCC-9592-111E481F3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3C667-D69E-7349-AA58-5BB05293F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645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3DE4A-F781-8E17-5632-48009B398B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sz="4400" b="1" i="0" u="none" strike="noStrike" dirty="0">
                <a:solidFill>
                  <a:schemeClr val="accent2"/>
                </a:solidFill>
                <a:effectLst/>
                <a:latin typeface="Roboto Slab" panose="020F0502020204030204" pitchFamily="34" charset="0"/>
              </a:rPr>
              <a:t>Net negative carbon buildings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9D28E9-17A1-69E4-505E-B1BBE8CF1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AF4E1-B356-114E-96FA-1D7863A31099}" type="datetime1">
              <a:rPr lang="en-US" smtClean="0"/>
              <a:t>9/21/23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C3398E-CA85-808E-D297-FA6532238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B0AF21-2F58-9D21-1AEB-72B310DD9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79225" y="6356350"/>
            <a:ext cx="2743200" cy="365125"/>
          </a:xfrm>
        </p:spPr>
        <p:txBody>
          <a:bodyPr/>
          <a:lstStyle/>
          <a:p>
            <a:fld id="{1993C667-D69E-7349-AA58-5BB05293F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0641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C634DC-6578-8D5B-BC8D-EA3F52A0B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E867B-D4DA-D445-A25A-CD53DC845E8F}" type="datetime1">
              <a:rPr lang="en-US" smtClean="0"/>
              <a:t>9/21/23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AAD9AB-6164-C40C-1B08-013287178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4C0EE5-36B9-7535-CCFC-1FD5474A5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3C667-D69E-7349-AA58-5BB05293F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531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E572A-CE80-F979-4CAB-E3F6F7679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C5E8FB-DFDE-093D-223F-92338EABD4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DABE6A-F502-451B-6F83-D64CC32431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453E58-4BEB-02F2-C3E8-926018496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3E90B-BC06-2C4F-98A3-947DCD13075F}" type="datetime1">
              <a:rPr lang="en-US" smtClean="0"/>
              <a:t>9/21/23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AA9C8D-F7A7-5BC2-5DC3-529898237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EDBCD3-77EB-C3B3-58EB-3CD0968F3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3C667-D69E-7349-AA58-5BB05293F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601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27393-AA5D-ABCF-E862-BCB6D20CC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63208C-DB7B-78FA-6007-8E2E9565D8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A75B70-4348-D8B0-8688-0BF6323654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D3E540-1723-BAAD-72FE-8349BB5E7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88BA8-AF57-BE42-9C1F-85AF70225DC7}" type="datetime1">
              <a:rPr lang="en-US" smtClean="0"/>
              <a:t>9/21/23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6E021D-0661-B59D-8071-88EC9A43E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AC0531-2FD2-FE7E-1E6C-DF977B239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3C667-D69E-7349-AA58-5BB05293F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140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7E3BE7-AD52-CE61-C834-2A3135DE1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b="1" i="0" u="none" strike="noStrike" dirty="0">
                <a:solidFill>
                  <a:schemeClr val="accent2"/>
                </a:solidFill>
                <a:effectLst/>
                <a:latin typeface="Roboto Slab" panose="020F0502020204030204" pitchFamily="34" charset="0"/>
              </a:rPr>
              <a:t>Net negative carbon buildings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0F2366-824E-CCD7-39C5-42E2493D28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3CC402-1C5B-1C37-4507-9A3AEE74DE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rgbClr val="7F88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F214BCCB-04AF-264D-B9E9-58E942441DB3}" type="datetime1">
              <a:rPr lang="en-US" smtClean="0"/>
              <a:pPr/>
              <a:t>9/21/23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D6DC3C-DF76-EB95-0706-466F4245E4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rgbClr val="7F88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33D765-6599-6474-C398-B36A613C25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rgbClr val="7F88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1993C667-D69E-7349-AA58-5BB05293FE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181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7F888F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7F888F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7F888F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7F888F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7F888F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doi.org/10.1016/j.scitotenv.2022.159222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scitotenv.2022.159222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myscienceshop.com/product/poster/82044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scitotenv.2022.159222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scitotenv.2022.159222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scitotenv.2022.159222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ww.sciencedirect.com/science/article/pii/S0048969722063215?via%3Dihub#tf0135" TargetMode="External"/><Relationship Id="rId4" Type="http://schemas.openxmlformats.org/officeDocument/2006/relationships/hyperlink" Target="https://www.sciencedirect.com/science/article/pii/S0048969722063215?via%3Dihub#tf0130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scitotenv.2022.159222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scitotenv.2022.159222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scitotenv.2022.159222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scitotenv.2022.159222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scitotenv.2022.159222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scitotenv.2022.159222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scitotenv.2022.159222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scitotenv.2022.159222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scitotenv.2022.159222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doi.org/10.1016/j.scitotenv.2022.159222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ciencedirect.com/science/article/pii/S0048969722063215?via%3Dihub#tf0190" TargetMode="External"/><Relationship Id="rId3" Type="http://schemas.openxmlformats.org/officeDocument/2006/relationships/hyperlink" Target="https://doi.org/10.1016/j.scitotenv.2022.159222" TargetMode="External"/><Relationship Id="rId7" Type="http://schemas.openxmlformats.org/officeDocument/2006/relationships/hyperlink" Target="https://www.sciencedirect.com/science/article/pii/S0048969722063215?via%3Dihub#tf0185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sciencedirect.com/science/article/pii/S0048969722063215?via%3Dihub#tf0180" TargetMode="External"/><Relationship Id="rId5" Type="http://schemas.openxmlformats.org/officeDocument/2006/relationships/hyperlink" Target="https://www.sciencedirect.com/science/article/pii/S0048969722063215?via%3Dihub#tf0175" TargetMode="External"/><Relationship Id="rId4" Type="http://schemas.openxmlformats.org/officeDocument/2006/relationships/hyperlink" Target="https://www.sciencedirect.com/science/article/pii/S0048969722063215?via%3Dihub#tf0170" TargetMode="External"/><Relationship Id="rId9" Type="http://schemas.openxmlformats.org/officeDocument/2006/relationships/hyperlink" Target="https://www.sciencedirect.com/science/article/pii/S0048969722063215?via%3Dihub#tf0195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4.pn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11" Type="http://schemas.openxmlformats.org/officeDocument/2006/relationships/image" Target="../media/image4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scitotenv.2022.159222" TargetMode="External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scitotenv.2022.159222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scitotenv.2022.159222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scitotenv.2022.159222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6" name="Rectangle 1030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BDF3A4D-D9F3-E8D7-C515-E57C426D19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8" name="Rectangle 1032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AD30D3-C205-EE2D-C194-D113FA4F61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 fontScale="90000"/>
          </a:bodyPr>
          <a:lstStyle/>
          <a:p>
            <a:pPr algn="l" fontAlgn="base"/>
            <a:r>
              <a:rPr lang="en-US" sz="4400" b="1" i="0" u="none" strike="noStrike" dirty="0">
                <a:solidFill>
                  <a:schemeClr val="accent2"/>
                </a:solidFill>
                <a:effectLst/>
                <a:latin typeface="Roboto Slab" panose="020F0502020204030204" pitchFamily="34" charset="0"/>
              </a:rPr>
              <a:t>The moral and environmental implications of human space travel</a:t>
            </a:r>
            <a:endParaRPr lang="en-US" sz="4400" i="0" u="none" strike="noStrike" dirty="0">
              <a:solidFill>
                <a:schemeClr val="accent2"/>
              </a:solidFill>
              <a:effectLst/>
              <a:latin typeface="Roboto Slab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4DEB9A-5278-76C2-4FC6-794AE0870A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695160"/>
            <a:ext cx="4023359" cy="1777829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1800" b="0" i="0" u="none" strike="noStrike" dirty="0" err="1">
                <a:effectLst/>
                <a:latin typeface="Open Sans" panose="020B0606030504020204" pitchFamily="34" charset="0"/>
              </a:rPr>
              <a:t>Mik</a:t>
            </a:r>
            <a:r>
              <a:rPr lang="en-US" sz="1800" b="0" i="0" u="none" strike="noStrike" dirty="0">
                <a:effectLst/>
                <a:latin typeface="Open Sans" panose="020B0606030504020204" pitchFamily="34" charset="0"/>
              </a:rPr>
              <a:t> </a:t>
            </a:r>
            <a:r>
              <a:rPr lang="en-US" sz="1800" b="0" i="0" u="none" strike="noStrike" dirty="0" err="1">
                <a:effectLst/>
                <a:latin typeface="Open Sans" panose="020B0606030504020204" pitchFamily="34" charset="0"/>
              </a:rPr>
              <a:t>Carbajale</a:t>
            </a:r>
            <a:r>
              <a:rPr lang="en-US" sz="1800" dirty="0" err="1"/>
              <a:t>s</a:t>
            </a:r>
            <a:r>
              <a:rPr lang="en-US" sz="1800" dirty="0"/>
              <a:t>-Dale</a:t>
            </a:r>
            <a:endParaRPr lang="en-US" sz="1800" b="0" i="0" u="none" strike="noStrike" dirty="0">
              <a:effectLst/>
              <a:latin typeface="Open Sans" panose="020B0606030504020204" pitchFamily="34" charset="0"/>
            </a:endParaRPr>
          </a:p>
          <a:p>
            <a:pPr marL="0" indent="0" algn="l">
              <a:buNone/>
            </a:pPr>
            <a:r>
              <a:rPr lang="en-US" sz="1800" b="0" i="0" u="none" strike="noStrike" dirty="0">
                <a:effectLst/>
                <a:latin typeface="Open Sans" panose="020B0606030504020204" pitchFamily="34" charset="0"/>
              </a:rPr>
              <a:t>Energy-Economy-Environment (E3) Systems Analysis</a:t>
            </a:r>
            <a:endParaRPr lang="en-US" sz="1800" dirty="0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0EA995-A076-2B1C-1C91-E94A73A71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3C667-D69E-7349-AA58-5BB05293FE8C}" type="slidenum">
              <a:rPr lang="en-US" smtClean="0"/>
              <a:t>1</a:t>
            </a:fld>
            <a:endParaRPr lang="en-US"/>
          </a:p>
        </p:txBody>
      </p:sp>
      <p:pic>
        <p:nvPicPr>
          <p:cNvPr id="5" name="Picture 4" descr="A qr code on a pink background&#10;&#10;Description automatically generated">
            <a:extLst>
              <a:ext uri="{FF2B5EF4-FFF2-40B4-BE49-F238E27FC236}">
                <a16:creationId xmlns:a16="http://schemas.microsoft.com/office/drawing/2014/main" id="{E23FC133-4C05-A6E1-BB97-7FD6DBFFAC6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5182" y="0"/>
            <a:ext cx="1356818" cy="1356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092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690C2B52-0B6F-8654-3A5F-398F1B3E62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67" y="1202522"/>
            <a:ext cx="9160030" cy="5058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8AD30D3-C205-EE2D-C194-D113FA4F6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fontAlgn="base"/>
            <a:r>
              <a:rPr lang="en-US" sz="5400" b="1" i="0" u="none" strike="noStrike" dirty="0">
                <a:solidFill>
                  <a:schemeClr val="accent2"/>
                </a:solidFill>
                <a:effectLst/>
                <a:latin typeface="Roboto Slab" panose="020F0502020204030204" pitchFamily="34" charset="0"/>
              </a:rPr>
              <a:t>Mission duration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C0971D-B7D5-F578-6DEF-9E8B6B96062B}"/>
              </a:ext>
            </a:extLst>
          </p:cNvPr>
          <p:cNvSpPr txBox="1"/>
          <p:nvPr/>
        </p:nvSpPr>
        <p:spPr>
          <a:xfrm>
            <a:off x="838200" y="6372474"/>
            <a:ext cx="78913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7F888F"/>
                </a:solidFill>
                <a:latin typeface="Open Sans" panose="020B0606030504020204" pitchFamily="34" charset="0"/>
              </a:rPr>
              <a:t>Carbajales</a:t>
            </a:r>
            <a:r>
              <a:rPr lang="en-US" sz="1600" dirty="0">
                <a:solidFill>
                  <a:srgbClr val="7F888F"/>
                </a:solidFill>
                <a:latin typeface="Open Sans" panose="020B0606030504020204" pitchFamily="34" charset="0"/>
              </a:rPr>
              <a:t>-Dale &amp; Murphy (2022) </a:t>
            </a:r>
            <a:r>
              <a:rPr lang="en-US" sz="1600" dirty="0">
                <a:solidFill>
                  <a:srgbClr val="7F888F"/>
                </a:solidFill>
                <a:latin typeface="Open Sans" panose="020B0606030504020204" pitchFamily="34" charset="0"/>
                <a:hlinkClick r:id="rId4"/>
              </a:rPr>
              <a:t>https://doi.org/10.1016/j.scitotenv.2022.159222</a:t>
            </a:r>
            <a:r>
              <a:rPr lang="en-US" sz="1600" dirty="0">
                <a:solidFill>
                  <a:srgbClr val="7F888F"/>
                </a:solidFill>
                <a:latin typeface="Open Sans" panose="020B0606030504020204" pitchFamily="34" charset="0"/>
              </a:rPr>
              <a:t>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B326814-D1BD-55F9-ABC2-5DBB3FF8E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3C667-D69E-7349-AA58-5BB05293FE8C}" type="slidenum">
              <a:rPr lang="en-US" smtClean="0"/>
              <a:t>10</a:t>
            </a:fld>
            <a:endParaRPr lang="en-US" dirty="0"/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FC0F0FB2-CD59-6AF5-EF1B-330A286218E2}"/>
              </a:ext>
            </a:extLst>
          </p:cNvPr>
          <p:cNvSpPr txBox="1">
            <a:spLocks/>
          </p:cNvSpPr>
          <p:nvPr/>
        </p:nvSpPr>
        <p:spPr>
          <a:xfrm>
            <a:off x="9574116" y="1488531"/>
            <a:ext cx="2617884" cy="448627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7F88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7F88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7F88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7F88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7F88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The general trend in space duration has been increasing, with some years more or less</a:t>
            </a:r>
          </a:p>
          <a:p>
            <a:endParaRPr lang="en-US" sz="24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endParaRPr lang="en-US" sz="24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4785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D30D3-C205-EE2D-C194-D113FA4F6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66322" cy="1325563"/>
          </a:xfrm>
        </p:spPr>
        <p:txBody>
          <a:bodyPr>
            <a:normAutofit fontScale="90000"/>
          </a:bodyPr>
          <a:lstStyle/>
          <a:p>
            <a:pPr algn="l" fontAlgn="base"/>
            <a:r>
              <a:rPr lang="en-US" sz="5400" b="1" i="0" u="none" strike="noStrike" dirty="0">
                <a:solidFill>
                  <a:schemeClr val="accent2"/>
                </a:solidFill>
                <a:effectLst/>
                <a:latin typeface="Roboto Slab" panose="020F0502020204030204" pitchFamily="34" charset="0"/>
              </a:rPr>
              <a:t>Habitat duration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C0971D-B7D5-F578-6DEF-9E8B6B96062B}"/>
              </a:ext>
            </a:extLst>
          </p:cNvPr>
          <p:cNvSpPr txBox="1"/>
          <p:nvPr/>
        </p:nvSpPr>
        <p:spPr>
          <a:xfrm>
            <a:off x="838200" y="6372474"/>
            <a:ext cx="78913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7F888F"/>
                </a:solidFill>
                <a:latin typeface="Open Sans" panose="020B0606030504020204" pitchFamily="34" charset="0"/>
              </a:rPr>
              <a:t>Carbajales</a:t>
            </a:r>
            <a:r>
              <a:rPr lang="en-US" sz="1600" dirty="0">
                <a:solidFill>
                  <a:srgbClr val="7F888F"/>
                </a:solidFill>
                <a:latin typeface="Open Sans" panose="020B0606030504020204" pitchFamily="34" charset="0"/>
              </a:rPr>
              <a:t>-Dale &amp; Murphy (2022) </a:t>
            </a:r>
            <a:r>
              <a:rPr lang="en-US" sz="1600" dirty="0">
                <a:solidFill>
                  <a:srgbClr val="7F888F"/>
                </a:solidFill>
                <a:latin typeface="Open Sans" panose="020B0606030504020204" pitchFamily="34" charset="0"/>
                <a:hlinkClick r:id="rId3"/>
              </a:rPr>
              <a:t>https://doi.org/10.1016/j.scitotenv.2022.159222</a:t>
            </a:r>
            <a:r>
              <a:rPr lang="en-US" sz="1600" dirty="0">
                <a:solidFill>
                  <a:srgbClr val="7F888F"/>
                </a:solidFill>
                <a:latin typeface="Open Sans" panose="020B0606030504020204" pitchFamily="34" charset="0"/>
              </a:rPr>
              <a:t>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B326814-D1BD-55F9-ABC2-5DBB3FF8E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3C667-D69E-7349-AA58-5BB05293FE8C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2A8D1DA-1CAE-0D58-47C6-D113E0E16E47}"/>
              </a:ext>
            </a:extLst>
          </p:cNvPr>
          <p:cNvSpPr txBox="1">
            <a:spLocks/>
          </p:cNvSpPr>
          <p:nvPr/>
        </p:nvSpPr>
        <p:spPr>
          <a:xfrm>
            <a:off x="357764" y="1886200"/>
            <a:ext cx="4186287" cy="448627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7F88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7F88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7F88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7F88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7F88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Since the 1970s, humans have been spending increasing amounts of time in space</a:t>
            </a:r>
          </a:p>
          <a:p>
            <a:r>
              <a:rPr lang="en-US" dirty="0"/>
              <a:t>Most time has been spent on ISS, which has seen continuous occupation since 2000</a:t>
            </a:r>
          </a:p>
          <a:p>
            <a:endParaRPr lang="en-US" dirty="0"/>
          </a:p>
          <a:p>
            <a:endParaRPr lang="en-US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endParaRPr lang="en-US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17F79F0A-6D75-4621-B3B3-82C703AE9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99783" y="146972"/>
            <a:ext cx="7343129" cy="6094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45912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 History of Space Travel Poster - My Science Shop">
            <a:extLst>
              <a:ext uri="{FF2B5EF4-FFF2-40B4-BE49-F238E27FC236}">
                <a16:creationId xmlns:a16="http://schemas.microsoft.com/office/drawing/2014/main" id="{8E6156B4-4FF5-0985-F446-88F5005A0C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22" y="136525"/>
            <a:ext cx="9352396" cy="6209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8AD30D3-C205-EE2D-C194-D113FA4F6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3818" y="232603"/>
            <a:ext cx="2396762" cy="1325563"/>
          </a:xfrm>
        </p:spPr>
        <p:txBody>
          <a:bodyPr>
            <a:noAutofit/>
          </a:bodyPr>
          <a:lstStyle/>
          <a:p>
            <a:pPr algn="l" fontAlgn="base"/>
            <a:r>
              <a:rPr lang="en-US" sz="3400" b="1" i="0" u="none" strike="noStrike" dirty="0">
                <a:solidFill>
                  <a:schemeClr val="accent2"/>
                </a:solidFill>
                <a:effectLst/>
                <a:latin typeface="Roboto Slab" panose="020F0502020204030204" pitchFamily="34" charset="0"/>
              </a:rPr>
              <a:t>Launch vehicles &amp; spacecraft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DBB084-33FA-D023-2E46-234C202F9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3C667-D69E-7349-AA58-5BB05293FE8C}" type="slidenum">
              <a:rPr lang="en-US" smtClean="0"/>
              <a:t>12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5506C2-F9E9-9A24-FA09-91D9C3179E71}"/>
              </a:ext>
            </a:extLst>
          </p:cNvPr>
          <p:cNvSpPr txBox="1"/>
          <p:nvPr/>
        </p:nvSpPr>
        <p:spPr>
          <a:xfrm>
            <a:off x="838200" y="6372474"/>
            <a:ext cx="50504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7F888F"/>
                </a:solidFill>
                <a:latin typeface="Open Sans" panose="020B0606030504020204" pitchFamily="34" charset="0"/>
                <a:hlinkClick r:id="rId3"/>
              </a:rPr>
              <a:t>https://myscienceshop.com/product/poster/82044</a:t>
            </a:r>
            <a:r>
              <a:rPr lang="en-US" sz="1600" dirty="0">
                <a:solidFill>
                  <a:srgbClr val="7F888F"/>
                </a:solidFill>
                <a:latin typeface="Open Sans" panose="020B0606030504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298139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D30D3-C205-EE2D-C194-D113FA4F6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557" y="789195"/>
            <a:ext cx="3193773" cy="1325563"/>
          </a:xfrm>
        </p:spPr>
        <p:txBody>
          <a:bodyPr>
            <a:normAutofit fontScale="90000"/>
          </a:bodyPr>
          <a:lstStyle/>
          <a:p>
            <a:pPr algn="l" fontAlgn="base"/>
            <a:r>
              <a:rPr lang="en-US" sz="5400" b="1" i="0" u="none" strike="noStrike" dirty="0">
                <a:solidFill>
                  <a:schemeClr val="accent2"/>
                </a:solidFill>
                <a:effectLst/>
                <a:latin typeface="Roboto Slab" panose="020F0502020204030204" pitchFamily="34" charset="0"/>
              </a:rPr>
              <a:t>Launch vehicle materials</a:t>
            </a:r>
            <a:br>
              <a:rPr lang="en-US" sz="5400" b="1" i="0" u="none" strike="noStrike" dirty="0">
                <a:solidFill>
                  <a:schemeClr val="accent2"/>
                </a:solidFill>
                <a:effectLst/>
                <a:latin typeface="Roboto Slab" panose="020F0502020204030204" pitchFamily="34" charset="0"/>
              </a:rPr>
            </a:br>
            <a:r>
              <a:rPr lang="en-US" sz="5400" b="1" i="0" u="none" strike="noStrike" dirty="0">
                <a:solidFill>
                  <a:schemeClr val="accent2"/>
                </a:solidFill>
                <a:effectLst/>
                <a:latin typeface="Roboto Slab" panose="020F0502020204030204" pitchFamily="34" charset="0"/>
              </a:rPr>
              <a:t>(re)use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C0971D-B7D5-F578-6DEF-9E8B6B96062B}"/>
              </a:ext>
            </a:extLst>
          </p:cNvPr>
          <p:cNvSpPr txBox="1"/>
          <p:nvPr/>
        </p:nvSpPr>
        <p:spPr>
          <a:xfrm>
            <a:off x="838200" y="6372474"/>
            <a:ext cx="78913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7F888F"/>
                </a:solidFill>
                <a:latin typeface="Open Sans" panose="020B0606030504020204" pitchFamily="34" charset="0"/>
              </a:rPr>
              <a:t>Carbajales</a:t>
            </a:r>
            <a:r>
              <a:rPr lang="en-US" sz="1600" dirty="0">
                <a:solidFill>
                  <a:srgbClr val="7F888F"/>
                </a:solidFill>
                <a:latin typeface="Open Sans" panose="020B0606030504020204" pitchFamily="34" charset="0"/>
              </a:rPr>
              <a:t>-Dale &amp; Murphy (2022) </a:t>
            </a:r>
            <a:r>
              <a:rPr lang="en-US" sz="1600" dirty="0">
                <a:solidFill>
                  <a:srgbClr val="7F888F"/>
                </a:solidFill>
                <a:latin typeface="Open Sans" panose="020B0606030504020204" pitchFamily="34" charset="0"/>
                <a:hlinkClick r:id="rId3"/>
              </a:rPr>
              <a:t>https://doi.org/10.1016/j.scitotenv.2022.159222</a:t>
            </a:r>
            <a:r>
              <a:rPr lang="en-US" sz="1600" dirty="0">
                <a:solidFill>
                  <a:srgbClr val="7F888F"/>
                </a:solidFill>
                <a:latin typeface="Open Sans" panose="020B0606030504020204" pitchFamily="34" charset="0"/>
              </a:rPr>
              <a:t>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B326814-D1BD-55F9-ABC2-5DBB3FF8E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3C667-D69E-7349-AA58-5BB05293FE8C}" type="slidenum">
              <a:rPr lang="en-US" smtClean="0"/>
              <a:t>13</a:t>
            </a:fld>
            <a:endParaRPr lang="en-US" dirty="0"/>
          </a:p>
        </p:txBody>
      </p:sp>
      <p:pic>
        <p:nvPicPr>
          <p:cNvPr id="6" name="Picture 2" descr="Fig. 1">
            <a:extLst>
              <a:ext uri="{FF2B5EF4-FFF2-40B4-BE49-F238E27FC236}">
                <a16:creationId xmlns:a16="http://schemas.microsoft.com/office/drawing/2014/main" id="{CB10CC57-D4FD-98B0-95D8-6E3B86A2E6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769" y="146972"/>
            <a:ext cx="8681656" cy="6225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FB2338B0-12B4-54AA-C2E0-C206649A6050}"/>
              </a:ext>
            </a:extLst>
          </p:cNvPr>
          <p:cNvSpPr txBox="1">
            <a:spLocks/>
          </p:cNvSpPr>
          <p:nvPr/>
        </p:nvSpPr>
        <p:spPr>
          <a:xfrm>
            <a:off x="357764" y="2915478"/>
            <a:ext cx="3083005" cy="345699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7F88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7F88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7F88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7F88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7F88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Mass percentage of different materials used in launch vehicles</a:t>
            </a:r>
          </a:p>
          <a:p>
            <a:endParaRPr lang="en-US" dirty="0"/>
          </a:p>
          <a:p>
            <a:endParaRPr lang="en-US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endParaRPr lang="en-US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1116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D30D3-C205-EE2D-C194-D113FA4F6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fontAlgn="base"/>
            <a:r>
              <a:rPr lang="en-US" sz="5400" b="1" i="0" u="none" strike="noStrike" dirty="0">
                <a:solidFill>
                  <a:schemeClr val="accent2"/>
                </a:solidFill>
                <a:effectLst/>
                <a:latin typeface="Roboto Slab" panose="020F0502020204030204" pitchFamily="34" charset="0"/>
              </a:rPr>
              <a:t>Propellants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C0971D-B7D5-F578-6DEF-9E8B6B96062B}"/>
              </a:ext>
            </a:extLst>
          </p:cNvPr>
          <p:cNvSpPr txBox="1"/>
          <p:nvPr/>
        </p:nvSpPr>
        <p:spPr>
          <a:xfrm>
            <a:off x="838200" y="6372474"/>
            <a:ext cx="78913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7F888F"/>
                </a:solidFill>
                <a:latin typeface="Open Sans" panose="020B0606030504020204" pitchFamily="34" charset="0"/>
              </a:rPr>
              <a:t>Carbajales</a:t>
            </a:r>
            <a:r>
              <a:rPr lang="en-US" sz="1600" dirty="0">
                <a:solidFill>
                  <a:srgbClr val="7F888F"/>
                </a:solidFill>
                <a:latin typeface="Open Sans" panose="020B0606030504020204" pitchFamily="34" charset="0"/>
              </a:rPr>
              <a:t>-Dale &amp; Murphy (2022) </a:t>
            </a:r>
            <a:r>
              <a:rPr lang="en-US" sz="1600" dirty="0">
                <a:solidFill>
                  <a:srgbClr val="7F888F"/>
                </a:solidFill>
                <a:latin typeface="Open Sans" panose="020B0606030504020204" pitchFamily="34" charset="0"/>
                <a:hlinkClick r:id="rId3"/>
              </a:rPr>
              <a:t>https://doi.org/10.1016/j.scitotenv.2022.159222</a:t>
            </a:r>
            <a:r>
              <a:rPr lang="en-US" sz="1600" dirty="0">
                <a:solidFill>
                  <a:srgbClr val="7F888F"/>
                </a:solidFill>
                <a:latin typeface="Open Sans" panose="020B0606030504020204" pitchFamily="34" charset="0"/>
              </a:rPr>
              <a:t>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B326814-D1BD-55F9-ABC2-5DBB3FF8E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3C667-D69E-7349-AA58-5BB05293FE8C}" type="slidenum">
              <a:rPr lang="en-US" smtClean="0"/>
              <a:t>14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5728E61-360B-9985-470A-CDB0A63DA14B}"/>
              </a:ext>
            </a:extLst>
          </p:cNvPr>
          <p:cNvGraphicFramePr>
            <a:graphicFrameLocks noGrp="1"/>
          </p:cNvGraphicFramePr>
          <p:nvPr/>
        </p:nvGraphicFramePr>
        <p:xfrm>
          <a:off x="2608702" y="1497917"/>
          <a:ext cx="7769228" cy="45834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3388">
                  <a:extLst>
                    <a:ext uri="{9D8B030D-6E8A-4147-A177-3AD203B41FA5}">
                      <a16:colId xmlns:a16="http://schemas.microsoft.com/office/drawing/2014/main" val="3511846712"/>
                    </a:ext>
                  </a:extLst>
                </a:gridCol>
                <a:gridCol w="1319213">
                  <a:extLst>
                    <a:ext uri="{9D8B030D-6E8A-4147-A177-3AD203B41FA5}">
                      <a16:colId xmlns:a16="http://schemas.microsoft.com/office/drawing/2014/main" val="2764435248"/>
                    </a:ext>
                  </a:extLst>
                </a:gridCol>
                <a:gridCol w="989013">
                  <a:extLst>
                    <a:ext uri="{9D8B030D-6E8A-4147-A177-3AD203B41FA5}">
                      <a16:colId xmlns:a16="http://schemas.microsoft.com/office/drawing/2014/main" val="3180797389"/>
                    </a:ext>
                  </a:extLst>
                </a:gridCol>
                <a:gridCol w="1249363">
                  <a:extLst>
                    <a:ext uri="{9D8B030D-6E8A-4147-A177-3AD203B41FA5}">
                      <a16:colId xmlns:a16="http://schemas.microsoft.com/office/drawing/2014/main" val="1535453191"/>
                    </a:ext>
                  </a:extLst>
                </a:gridCol>
                <a:gridCol w="1100138">
                  <a:extLst>
                    <a:ext uri="{9D8B030D-6E8A-4147-A177-3AD203B41FA5}">
                      <a16:colId xmlns:a16="http://schemas.microsoft.com/office/drawing/2014/main" val="3321693182"/>
                    </a:ext>
                  </a:extLst>
                </a:gridCol>
                <a:gridCol w="1408113">
                  <a:extLst>
                    <a:ext uri="{9D8B030D-6E8A-4147-A177-3AD203B41FA5}">
                      <a16:colId xmlns:a16="http://schemas.microsoft.com/office/drawing/2014/main" val="4257277747"/>
                    </a:ext>
                  </a:extLst>
                </a:gridCol>
              </a:tblGrid>
              <a:tr h="174625">
                <a:tc>
                  <a:txBody>
                    <a:bodyPr/>
                    <a:lstStyle/>
                    <a:p>
                      <a:pPr marL="6985" indent="-6985"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Roboto Slab" pitchFamily="2" charset="0"/>
                          <a:ea typeface="Roboto Slab" pitchFamily="2" charset="0"/>
                          <a:cs typeface="Roboto Slab" pitchFamily="2" charset="0"/>
                        </a:rPr>
                        <a:t>Propellant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Roboto Slab" pitchFamily="2" charset="0"/>
                        <a:ea typeface="Roboto Slab" pitchFamily="2" charset="0"/>
                        <a:cs typeface="Roboto Slab" pitchFamily="2" charset="0"/>
                      </a:endParaRPr>
                    </a:p>
                  </a:txBody>
                  <a:tcPr marL="0" marR="0" marT="22860" marB="0"/>
                </a:tc>
                <a:tc>
                  <a:txBody>
                    <a:bodyPr/>
                    <a:lstStyle/>
                    <a:p>
                      <a:pPr marL="6985" indent="-6985"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Roboto Slab" pitchFamily="2" charset="0"/>
                          <a:ea typeface="Roboto Slab" pitchFamily="2" charset="0"/>
                          <a:cs typeface="Roboto Slab" pitchFamily="2" charset="0"/>
                        </a:rPr>
                        <a:t>Solid/liquid</a:t>
                      </a:r>
                    </a:p>
                  </a:txBody>
                  <a:tcPr marL="0" marR="0" marT="22860" marB="0"/>
                </a:tc>
                <a:tc>
                  <a:txBody>
                    <a:bodyPr/>
                    <a:lstStyle/>
                    <a:p>
                      <a:pPr marL="6985" indent="-6985"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  <a:latin typeface="Roboto Slab" pitchFamily="2" charset="0"/>
                          <a:ea typeface="Roboto Slab" pitchFamily="2" charset="0"/>
                          <a:cs typeface="Roboto Slab" pitchFamily="2" charset="0"/>
                        </a:rPr>
                        <a:t>Oxidizer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Roboto Slab" pitchFamily="2" charset="0"/>
                        <a:ea typeface="Roboto Slab" pitchFamily="2" charset="0"/>
                        <a:cs typeface="Roboto Slab" pitchFamily="2" charset="0"/>
                      </a:endParaRPr>
                    </a:p>
                  </a:txBody>
                  <a:tcPr marL="0" marR="0" marT="22860" marB="0"/>
                </a:tc>
                <a:tc>
                  <a:txBody>
                    <a:bodyPr/>
                    <a:lstStyle/>
                    <a:p>
                      <a:pPr marL="6985" indent="-6985"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  <a:latin typeface="Roboto Slab" pitchFamily="2" charset="0"/>
                          <a:ea typeface="Roboto Slab" pitchFamily="2" charset="0"/>
                          <a:cs typeface="Roboto Slab" pitchFamily="2" charset="0"/>
                        </a:rPr>
                        <a:t>Fuel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Roboto Slab" pitchFamily="2" charset="0"/>
                        <a:ea typeface="Roboto Slab" pitchFamily="2" charset="0"/>
                        <a:cs typeface="Roboto Slab" pitchFamily="2" charset="0"/>
                      </a:endParaRPr>
                    </a:p>
                  </a:txBody>
                  <a:tcPr marL="0" marR="0" marT="22860" marB="0"/>
                </a:tc>
                <a:tc>
                  <a:txBody>
                    <a:bodyPr/>
                    <a:lstStyle/>
                    <a:p>
                      <a:pPr marL="6985" indent="-6985" algn="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  <a:latin typeface="Roboto Slab" pitchFamily="2" charset="0"/>
                          <a:ea typeface="Roboto Slab" pitchFamily="2" charset="0"/>
                          <a:cs typeface="Roboto Slab" pitchFamily="2" charset="0"/>
                        </a:rPr>
                        <a:t>O/F ratio</a:t>
                      </a:r>
                      <a:r>
                        <a:rPr lang="en-US" sz="1800" baseline="30000">
                          <a:effectLst/>
                          <a:latin typeface="Roboto Slab" pitchFamily="2" charset="0"/>
                          <a:ea typeface="Roboto Slab" pitchFamily="2" charset="0"/>
                          <a:cs typeface="Roboto Slab" pitchFamily="2" charset="0"/>
                        </a:rPr>
                        <a:t>a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Roboto Slab" pitchFamily="2" charset="0"/>
                        <a:ea typeface="Roboto Slab" pitchFamily="2" charset="0"/>
                        <a:cs typeface="Roboto Slab" pitchFamily="2" charset="0"/>
                      </a:endParaRPr>
                    </a:p>
                  </a:txBody>
                  <a:tcPr marL="0" marR="0" marT="22860" marB="0"/>
                </a:tc>
                <a:tc>
                  <a:txBody>
                    <a:bodyPr/>
                    <a:lstStyle/>
                    <a:p>
                      <a:pPr marL="6985" indent="-6985" algn="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Roboto Slab" pitchFamily="2" charset="0"/>
                          <a:ea typeface="Roboto Slab" pitchFamily="2" charset="0"/>
                          <a:cs typeface="Roboto Slab" pitchFamily="2" charset="0"/>
                        </a:rPr>
                        <a:t>CO emission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Roboto Slab" pitchFamily="2" charset="0"/>
                        <a:ea typeface="Roboto Slab" pitchFamily="2" charset="0"/>
                        <a:cs typeface="Roboto Slab" pitchFamily="2" charset="0"/>
                      </a:endParaRPr>
                    </a:p>
                  </a:txBody>
                  <a:tcPr marL="0" marR="0" marT="22860" marB="0"/>
                </a:tc>
                <a:extLst>
                  <a:ext uri="{0D108BD9-81ED-4DB2-BD59-A6C34878D82A}">
                    <a16:rowId xmlns:a16="http://schemas.microsoft.com/office/drawing/2014/main" val="3518825327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6985" indent="-6985"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Air-RP1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22860" marB="0" anchor="ctr"/>
                </a:tc>
                <a:tc>
                  <a:txBody>
                    <a:bodyPr/>
                    <a:lstStyle/>
                    <a:p>
                      <a:pPr marL="6985" indent="-6985"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Liquid</a:t>
                      </a:r>
                    </a:p>
                  </a:txBody>
                  <a:tcPr marL="0" marR="0" marT="22860" marB="0" anchor="ctr"/>
                </a:tc>
                <a:tc>
                  <a:txBody>
                    <a:bodyPr/>
                    <a:lstStyle/>
                    <a:p>
                      <a:pPr marL="6985" indent="-6985"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Air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22860" marB="0" anchor="ctr"/>
                </a:tc>
                <a:tc>
                  <a:txBody>
                    <a:bodyPr/>
                    <a:lstStyle/>
                    <a:p>
                      <a:pPr marL="6985" indent="-6985"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Kerosene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22860" marB="0" anchor="ctr"/>
                </a:tc>
                <a:tc>
                  <a:txBody>
                    <a:bodyPr/>
                    <a:lstStyle/>
                    <a:p>
                      <a:pPr marL="6985" indent="-6985" algn="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58.82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22860" marB="0" anchor="ctr"/>
                </a:tc>
                <a:tc>
                  <a:txBody>
                    <a:bodyPr/>
                    <a:lstStyle/>
                    <a:p>
                      <a:pPr marL="6985" indent="-6985" algn="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0%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22860" marB="0" anchor="ctr"/>
                </a:tc>
                <a:extLst>
                  <a:ext uri="{0D108BD9-81ED-4DB2-BD59-A6C34878D82A}">
                    <a16:rowId xmlns:a16="http://schemas.microsoft.com/office/drawing/2014/main" val="390609752"/>
                  </a:ext>
                </a:extLst>
              </a:tr>
              <a:tr h="172085">
                <a:tc>
                  <a:txBody>
                    <a:bodyPr/>
                    <a:lstStyle/>
                    <a:p>
                      <a:pPr marL="6985" indent="-6985"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LOX-alcohol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22860" marB="0"/>
                </a:tc>
                <a:tc>
                  <a:txBody>
                    <a:bodyPr/>
                    <a:lstStyle/>
                    <a:p>
                      <a:pPr marL="6985" indent="-6985"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Liquid</a:t>
                      </a:r>
                    </a:p>
                  </a:txBody>
                  <a:tcPr marL="0" marR="0" marT="22860" marB="0"/>
                </a:tc>
                <a:tc>
                  <a:txBody>
                    <a:bodyPr/>
                    <a:lstStyle/>
                    <a:p>
                      <a:pPr marL="6985" indent="-6985"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 err="1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LOX</a:t>
                      </a:r>
                      <a:r>
                        <a:rPr lang="en-US" sz="1600" baseline="30000" dirty="0" err="1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22860" marB="0"/>
                </a:tc>
                <a:tc>
                  <a:txBody>
                    <a:bodyPr/>
                    <a:lstStyle/>
                    <a:p>
                      <a:pPr marL="6985" indent="-6985"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Ethyl alcohol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22860" marB="0"/>
                </a:tc>
                <a:tc>
                  <a:txBody>
                    <a:bodyPr/>
                    <a:lstStyle/>
                    <a:p>
                      <a:pPr marL="6985" indent="-6985" algn="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1.80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22860" marB="0"/>
                </a:tc>
                <a:tc>
                  <a:txBody>
                    <a:bodyPr/>
                    <a:lstStyle/>
                    <a:p>
                      <a:pPr marL="6985" indent="-6985" algn="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8%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22860" marB="0"/>
                </a:tc>
                <a:extLst>
                  <a:ext uri="{0D108BD9-81ED-4DB2-BD59-A6C34878D82A}">
                    <a16:rowId xmlns:a16="http://schemas.microsoft.com/office/drawing/2014/main" val="3060012334"/>
                  </a:ext>
                </a:extLst>
              </a:tr>
              <a:tr h="172085">
                <a:tc>
                  <a:txBody>
                    <a:bodyPr/>
                    <a:lstStyle/>
                    <a:p>
                      <a:pPr marL="6985" indent="-6985"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LOX-RP1</a:t>
                      </a:r>
                      <a:r>
                        <a:rPr lang="en-US" sz="1600" baseline="300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22860" marB="0"/>
                </a:tc>
                <a:tc>
                  <a:txBody>
                    <a:bodyPr/>
                    <a:lstStyle/>
                    <a:p>
                      <a:pPr marL="6985" indent="-6985"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Liquid</a:t>
                      </a:r>
                    </a:p>
                  </a:txBody>
                  <a:tcPr marL="0" marR="0" marT="22860" marB="0"/>
                </a:tc>
                <a:tc>
                  <a:txBody>
                    <a:bodyPr/>
                    <a:lstStyle/>
                    <a:p>
                      <a:pPr marL="6985" indent="-6985"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LOX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22860" marB="0"/>
                </a:tc>
                <a:tc>
                  <a:txBody>
                    <a:bodyPr/>
                    <a:lstStyle/>
                    <a:p>
                      <a:pPr marL="6985" indent="-6985"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Kerosene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22860" marB="0"/>
                </a:tc>
                <a:tc>
                  <a:txBody>
                    <a:bodyPr/>
                    <a:lstStyle/>
                    <a:p>
                      <a:pPr marL="6985" indent="-6985" algn="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2.56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22860" marB="0"/>
                </a:tc>
                <a:tc>
                  <a:txBody>
                    <a:bodyPr/>
                    <a:lstStyle/>
                    <a:p>
                      <a:pPr marL="6985" indent="-6985" algn="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39%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22860" marB="0"/>
                </a:tc>
                <a:extLst>
                  <a:ext uri="{0D108BD9-81ED-4DB2-BD59-A6C34878D82A}">
                    <a16:rowId xmlns:a16="http://schemas.microsoft.com/office/drawing/2014/main" val="799907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6985" indent="-6985"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LOX-LH2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22860" marB="0"/>
                </a:tc>
                <a:tc>
                  <a:txBody>
                    <a:bodyPr/>
                    <a:lstStyle/>
                    <a:p>
                      <a:pPr marL="6985" indent="-6985"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Liquid</a:t>
                      </a:r>
                    </a:p>
                  </a:txBody>
                  <a:tcPr marL="0" marR="0" marT="22860" marB="0"/>
                </a:tc>
                <a:tc>
                  <a:txBody>
                    <a:bodyPr/>
                    <a:lstStyle/>
                    <a:p>
                      <a:pPr marL="6985" indent="-6985"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LOX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22860" marB="0"/>
                </a:tc>
                <a:tc>
                  <a:txBody>
                    <a:bodyPr/>
                    <a:lstStyle/>
                    <a:p>
                      <a:pPr marL="6985" indent="-6985"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LH2</a:t>
                      </a:r>
                      <a:r>
                        <a:rPr lang="en-US" sz="1600" baseline="300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22860" marB="0"/>
                </a:tc>
                <a:tc>
                  <a:txBody>
                    <a:bodyPr/>
                    <a:lstStyle/>
                    <a:p>
                      <a:pPr marL="6985" indent="-6985" algn="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6.00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22860" marB="0"/>
                </a:tc>
                <a:tc>
                  <a:txBody>
                    <a:bodyPr/>
                    <a:lstStyle/>
                    <a:p>
                      <a:pPr marL="6985" indent="-6985" algn="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0%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22860" marB="0"/>
                </a:tc>
                <a:extLst>
                  <a:ext uri="{0D108BD9-81ED-4DB2-BD59-A6C34878D82A}">
                    <a16:rowId xmlns:a16="http://schemas.microsoft.com/office/drawing/2014/main" val="27024167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6985" indent="-6985"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LOX-ammonia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22860" marB="0"/>
                </a:tc>
                <a:tc>
                  <a:txBody>
                    <a:bodyPr/>
                    <a:lstStyle/>
                    <a:p>
                      <a:pPr marL="6985" indent="-6985"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Liquid</a:t>
                      </a:r>
                    </a:p>
                  </a:txBody>
                  <a:tcPr marL="0" marR="0" marT="22860" marB="0"/>
                </a:tc>
                <a:tc>
                  <a:txBody>
                    <a:bodyPr/>
                    <a:lstStyle/>
                    <a:p>
                      <a:pPr marL="6985" indent="-6985"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LOX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22860" marB="0"/>
                </a:tc>
                <a:tc>
                  <a:txBody>
                    <a:bodyPr/>
                    <a:lstStyle/>
                    <a:p>
                      <a:pPr marL="6985" indent="-6985"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Ammonia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22860" marB="0"/>
                </a:tc>
                <a:tc>
                  <a:txBody>
                    <a:bodyPr/>
                    <a:lstStyle/>
                    <a:p>
                      <a:pPr marL="6985" indent="-6985" algn="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1.40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22860" marB="0"/>
                </a:tc>
                <a:tc>
                  <a:txBody>
                    <a:bodyPr/>
                    <a:lstStyle/>
                    <a:p>
                      <a:pPr marL="6985" indent="-6985" algn="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0%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22860" marB="0"/>
                </a:tc>
                <a:extLst>
                  <a:ext uri="{0D108BD9-81ED-4DB2-BD59-A6C34878D82A}">
                    <a16:rowId xmlns:a16="http://schemas.microsoft.com/office/drawing/2014/main" val="1503399058"/>
                  </a:ext>
                </a:extLst>
              </a:tr>
              <a:tr h="172085">
                <a:tc>
                  <a:txBody>
                    <a:bodyPr/>
                    <a:lstStyle/>
                    <a:p>
                      <a:pPr marL="6985" indent="-6985"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NTO-A50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22860" marB="0"/>
                </a:tc>
                <a:tc>
                  <a:txBody>
                    <a:bodyPr/>
                    <a:lstStyle/>
                    <a:p>
                      <a:pPr marL="6985" indent="-6985"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Liquid</a:t>
                      </a:r>
                    </a:p>
                  </a:txBody>
                  <a:tcPr marL="0" marR="0" marT="22860" marB="0"/>
                </a:tc>
                <a:tc>
                  <a:txBody>
                    <a:bodyPr/>
                    <a:lstStyle/>
                    <a:p>
                      <a:pPr marL="6985" indent="-6985"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NTO</a:t>
                      </a:r>
                      <a:r>
                        <a:rPr lang="en-US" sz="1600" baseline="300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22860" marB="0"/>
                </a:tc>
                <a:tc>
                  <a:txBody>
                    <a:bodyPr/>
                    <a:lstStyle/>
                    <a:p>
                      <a:pPr marL="6985" indent="-6985"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A50</a:t>
                      </a:r>
                      <a:r>
                        <a:rPr lang="en-US" sz="1600" baseline="300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22860" marB="0"/>
                </a:tc>
                <a:tc>
                  <a:txBody>
                    <a:bodyPr/>
                    <a:lstStyle/>
                    <a:p>
                      <a:pPr marL="6985" indent="-6985" algn="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1.34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22860" marB="0"/>
                </a:tc>
                <a:tc>
                  <a:txBody>
                    <a:bodyPr/>
                    <a:lstStyle/>
                    <a:p>
                      <a:pPr marL="6985" indent="-6985" algn="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17%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22860" marB="0"/>
                </a:tc>
                <a:extLst>
                  <a:ext uri="{0D108BD9-81ED-4DB2-BD59-A6C34878D82A}">
                    <a16:rowId xmlns:a16="http://schemas.microsoft.com/office/drawing/2014/main" val="1013405456"/>
                  </a:ext>
                </a:extLst>
              </a:tr>
              <a:tr h="172085">
                <a:tc>
                  <a:txBody>
                    <a:bodyPr/>
                    <a:lstStyle/>
                    <a:p>
                      <a:pPr marL="6985" indent="-6985"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NTO-UMDH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22860" marB="0"/>
                </a:tc>
                <a:tc>
                  <a:txBody>
                    <a:bodyPr/>
                    <a:lstStyle/>
                    <a:p>
                      <a:pPr marL="6985" indent="-6985"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Liquid</a:t>
                      </a:r>
                    </a:p>
                  </a:txBody>
                  <a:tcPr marL="0" marR="0" marT="22860" marB="0"/>
                </a:tc>
                <a:tc>
                  <a:txBody>
                    <a:bodyPr/>
                    <a:lstStyle/>
                    <a:p>
                      <a:pPr marL="6985" indent="-6985"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NTO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22860" marB="0"/>
                </a:tc>
                <a:tc>
                  <a:txBody>
                    <a:bodyPr/>
                    <a:lstStyle/>
                    <a:p>
                      <a:pPr marL="6985" indent="-6985"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UMDH</a:t>
                      </a:r>
                      <a:r>
                        <a:rPr lang="en-US" sz="1600" baseline="300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g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22860" marB="0"/>
                </a:tc>
                <a:tc>
                  <a:txBody>
                    <a:bodyPr/>
                    <a:lstStyle/>
                    <a:p>
                      <a:pPr marL="6985" indent="-6985" algn="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2.61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22860" marB="0"/>
                </a:tc>
                <a:tc>
                  <a:txBody>
                    <a:bodyPr/>
                    <a:lstStyle/>
                    <a:p>
                      <a:pPr marL="6985" indent="-6985" algn="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15%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22860" marB="0"/>
                </a:tc>
                <a:extLst>
                  <a:ext uri="{0D108BD9-81ED-4DB2-BD59-A6C34878D82A}">
                    <a16:rowId xmlns:a16="http://schemas.microsoft.com/office/drawing/2014/main" val="3591015776"/>
                  </a:ext>
                </a:extLst>
              </a:tr>
              <a:tr h="172085">
                <a:tc>
                  <a:txBody>
                    <a:bodyPr/>
                    <a:lstStyle/>
                    <a:p>
                      <a:pPr marL="6985" indent="-6985"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NTO-MMH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22860" marB="0"/>
                </a:tc>
                <a:tc>
                  <a:txBody>
                    <a:bodyPr/>
                    <a:lstStyle/>
                    <a:p>
                      <a:pPr marL="6985" indent="-6985"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Liquid</a:t>
                      </a:r>
                    </a:p>
                  </a:txBody>
                  <a:tcPr marL="0" marR="0" marT="22860" marB="0"/>
                </a:tc>
                <a:tc>
                  <a:txBody>
                    <a:bodyPr/>
                    <a:lstStyle/>
                    <a:p>
                      <a:pPr marL="6985" indent="-6985"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NTO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22860" marB="0"/>
                </a:tc>
                <a:tc>
                  <a:txBody>
                    <a:bodyPr/>
                    <a:lstStyle/>
                    <a:p>
                      <a:pPr marL="6985" indent="-6985"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MMH</a:t>
                      </a:r>
                      <a:r>
                        <a:rPr lang="en-US" sz="1600" baseline="300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h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22860" marB="0"/>
                </a:tc>
                <a:tc>
                  <a:txBody>
                    <a:bodyPr/>
                    <a:lstStyle/>
                    <a:p>
                      <a:pPr marL="6985" indent="-6985" algn="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2.16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22860" marB="0"/>
                </a:tc>
                <a:tc>
                  <a:txBody>
                    <a:bodyPr/>
                    <a:lstStyle/>
                    <a:p>
                      <a:pPr marL="6985" indent="-6985" algn="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11%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22860" marB="0"/>
                </a:tc>
                <a:extLst>
                  <a:ext uri="{0D108BD9-81ED-4DB2-BD59-A6C34878D82A}">
                    <a16:rowId xmlns:a16="http://schemas.microsoft.com/office/drawing/2014/main" val="4208588726"/>
                  </a:ext>
                </a:extLst>
              </a:tr>
              <a:tr h="172085">
                <a:tc>
                  <a:txBody>
                    <a:bodyPr/>
                    <a:lstStyle/>
                    <a:p>
                      <a:pPr marL="6985" indent="-6985"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AP-Al/PBAN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22860" marB="0"/>
                </a:tc>
                <a:tc>
                  <a:txBody>
                    <a:bodyPr/>
                    <a:lstStyle/>
                    <a:p>
                      <a:pPr marL="6985" indent="-6985"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Solid</a:t>
                      </a:r>
                    </a:p>
                  </a:txBody>
                  <a:tcPr marL="0" marR="0" marT="22860" marB="0"/>
                </a:tc>
                <a:tc>
                  <a:txBody>
                    <a:bodyPr/>
                    <a:lstStyle/>
                    <a:p>
                      <a:pPr marL="6985" indent="-6985"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AP</a:t>
                      </a:r>
                      <a:r>
                        <a:rPr lang="en-US" sz="1600" baseline="300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22860" marB="0"/>
                </a:tc>
                <a:tc>
                  <a:txBody>
                    <a:bodyPr/>
                    <a:lstStyle/>
                    <a:p>
                      <a:pPr marL="6985" indent="-6985"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Al/PBAN</a:t>
                      </a:r>
                      <a:r>
                        <a:rPr lang="en-US" sz="1600" baseline="300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j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22860" marB="0"/>
                </a:tc>
                <a:tc>
                  <a:txBody>
                    <a:bodyPr/>
                    <a:lstStyle/>
                    <a:p>
                      <a:pPr marL="6985" indent="-6985" algn="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2.49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22860" marB="0"/>
                </a:tc>
                <a:tc>
                  <a:txBody>
                    <a:bodyPr/>
                    <a:lstStyle/>
                    <a:p>
                      <a:pPr marL="6985" indent="-6985" algn="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23%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22860" marB="0"/>
                </a:tc>
                <a:extLst>
                  <a:ext uri="{0D108BD9-81ED-4DB2-BD59-A6C34878D82A}">
                    <a16:rowId xmlns:a16="http://schemas.microsoft.com/office/drawing/2014/main" val="1707014159"/>
                  </a:ext>
                </a:extLst>
              </a:tr>
              <a:tr h="172085">
                <a:tc>
                  <a:txBody>
                    <a:bodyPr/>
                    <a:lstStyle/>
                    <a:p>
                      <a:pPr marL="6985" indent="-6985"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Solid: AP-Al/HTPB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22860" marB="0"/>
                </a:tc>
                <a:tc>
                  <a:txBody>
                    <a:bodyPr/>
                    <a:lstStyle/>
                    <a:p>
                      <a:pPr marL="6985" indent="-6985"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Solid</a:t>
                      </a:r>
                    </a:p>
                  </a:txBody>
                  <a:tcPr marL="0" marR="0" marT="22860" marB="0"/>
                </a:tc>
                <a:tc>
                  <a:txBody>
                    <a:bodyPr/>
                    <a:lstStyle/>
                    <a:p>
                      <a:pPr marL="6985" indent="-6985"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AP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22860" marB="0"/>
                </a:tc>
                <a:tc>
                  <a:txBody>
                    <a:bodyPr/>
                    <a:lstStyle/>
                    <a:p>
                      <a:pPr marL="6985" indent="-6985"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Al/HTPB</a:t>
                      </a:r>
                      <a:r>
                        <a:rPr lang="en-US" sz="1600" baseline="300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j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22860" marB="0"/>
                </a:tc>
                <a:tc>
                  <a:txBody>
                    <a:bodyPr/>
                    <a:lstStyle/>
                    <a:p>
                      <a:pPr marL="6985" indent="-6985" algn="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2.13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22860" marB="0"/>
                </a:tc>
                <a:tc>
                  <a:txBody>
                    <a:bodyPr/>
                    <a:lstStyle/>
                    <a:p>
                      <a:pPr marL="6985" indent="-6985" algn="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23%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22860" marB="0"/>
                </a:tc>
                <a:extLst>
                  <a:ext uri="{0D108BD9-81ED-4DB2-BD59-A6C34878D82A}">
                    <a16:rowId xmlns:a16="http://schemas.microsoft.com/office/drawing/2014/main" val="3176636718"/>
                  </a:ext>
                </a:extLst>
              </a:tr>
              <a:tr h="172085">
                <a:tc>
                  <a:txBody>
                    <a:bodyPr/>
                    <a:lstStyle/>
                    <a:p>
                      <a:pPr marL="6985" indent="-6985"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LNO-HTPB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22860" marB="0"/>
                </a:tc>
                <a:tc>
                  <a:txBody>
                    <a:bodyPr/>
                    <a:lstStyle/>
                    <a:p>
                      <a:pPr marL="6985" indent="-6985"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Liquid</a:t>
                      </a:r>
                    </a:p>
                  </a:txBody>
                  <a:tcPr marL="0" marR="0" marT="22860" marB="0"/>
                </a:tc>
                <a:tc>
                  <a:txBody>
                    <a:bodyPr/>
                    <a:lstStyle/>
                    <a:p>
                      <a:pPr marL="6985" indent="-6985"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LNO</a:t>
                      </a:r>
                      <a:r>
                        <a:rPr lang="en-US" sz="1600" baseline="300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k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22860" marB="0"/>
                </a:tc>
                <a:tc>
                  <a:txBody>
                    <a:bodyPr/>
                    <a:lstStyle/>
                    <a:p>
                      <a:pPr marL="6985" indent="-6985"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HTPB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22860" marB="0"/>
                </a:tc>
                <a:tc>
                  <a:txBody>
                    <a:bodyPr/>
                    <a:lstStyle/>
                    <a:p>
                      <a:pPr marL="6985" indent="-6985" algn="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6.00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22860" marB="0"/>
                </a:tc>
                <a:tc>
                  <a:txBody>
                    <a:bodyPr/>
                    <a:lstStyle/>
                    <a:p>
                      <a:pPr marL="6985" indent="-6985" algn="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19%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22860" marB="0"/>
                </a:tc>
                <a:extLst>
                  <a:ext uri="{0D108BD9-81ED-4DB2-BD59-A6C34878D82A}">
                    <a16:rowId xmlns:a16="http://schemas.microsoft.com/office/drawing/2014/main" val="2756804857"/>
                  </a:ext>
                </a:extLst>
              </a:tr>
              <a:tr h="172085">
                <a:tc>
                  <a:txBody>
                    <a:bodyPr/>
                    <a:lstStyle/>
                    <a:p>
                      <a:pPr marL="6985" indent="-6985"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RFNA-amine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22860" marB="0"/>
                </a:tc>
                <a:tc>
                  <a:txBody>
                    <a:bodyPr/>
                    <a:lstStyle/>
                    <a:p>
                      <a:pPr marL="6985" indent="-6985"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Liquid</a:t>
                      </a:r>
                    </a:p>
                  </a:txBody>
                  <a:tcPr marL="0" marR="0" marT="22860" marB="0"/>
                </a:tc>
                <a:tc>
                  <a:txBody>
                    <a:bodyPr/>
                    <a:lstStyle/>
                    <a:p>
                      <a:pPr marL="6985" indent="-6985"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 err="1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RFNA</a:t>
                      </a:r>
                      <a:r>
                        <a:rPr lang="en-US" sz="1600" baseline="30000" dirty="0" err="1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22860" marB="0"/>
                </a:tc>
                <a:tc>
                  <a:txBody>
                    <a:bodyPr/>
                    <a:lstStyle/>
                    <a:p>
                      <a:pPr marL="6985" indent="-6985"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Amine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22860" marB="0"/>
                </a:tc>
                <a:tc>
                  <a:txBody>
                    <a:bodyPr/>
                    <a:lstStyle/>
                    <a:p>
                      <a:pPr marL="6985" indent="-6985" algn="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3.20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22860" marB="0"/>
                </a:tc>
                <a:tc>
                  <a:txBody>
                    <a:bodyPr/>
                    <a:lstStyle/>
                    <a:p>
                      <a:pPr marL="6985" indent="-6985" algn="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28%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22860" marB="0"/>
                </a:tc>
                <a:extLst>
                  <a:ext uri="{0D108BD9-81ED-4DB2-BD59-A6C34878D82A}">
                    <a16:rowId xmlns:a16="http://schemas.microsoft.com/office/drawing/2014/main" val="41098658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42978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D30D3-C205-EE2D-C194-D113FA4F6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fontAlgn="base"/>
            <a:r>
              <a:rPr lang="en-US" sz="5400" b="1" i="0" u="none" strike="noStrike" dirty="0">
                <a:solidFill>
                  <a:schemeClr val="accent2"/>
                </a:solidFill>
                <a:effectLst/>
                <a:latin typeface="Roboto Slab" panose="020F0502020204030204" pitchFamily="34" charset="0"/>
              </a:rPr>
              <a:t>Launch vehicles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C0971D-B7D5-F578-6DEF-9E8B6B96062B}"/>
              </a:ext>
            </a:extLst>
          </p:cNvPr>
          <p:cNvSpPr txBox="1"/>
          <p:nvPr/>
        </p:nvSpPr>
        <p:spPr>
          <a:xfrm>
            <a:off x="838200" y="6372474"/>
            <a:ext cx="78913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7F888F"/>
                </a:solidFill>
                <a:latin typeface="Open Sans" panose="020B0606030504020204" pitchFamily="34" charset="0"/>
              </a:rPr>
              <a:t>Carbajales</a:t>
            </a:r>
            <a:r>
              <a:rPr lang="en-US" sz="1600" dirty="0">
                <a:solidFill>
                  <a:srgbClr val="7F888F"/>
                </a:solidFill>
                <a:latin typeface="Open Sans" panose="020B0606030504020204" pitchFamily="34" charset="0"/>
              </a:rPr>
              <a:t>-Dale &amp; Murphy (2022) </a:t>
            </a:r>
            <a:r>
              <a:rPr lang="en-US" sz="1600" dirty="0">
                <a:solidFill>
                  <a:srgbClr val="7F888F"/>
                </a:solidFill>
                <a:latin typeface="Open Sans" panose="020B0606030504020204" pitchFamily="34" charset="0"/>
                <a:hlinkClick r:id="rId3"/>
              </a:rPr>
              <a:t>https://doi.org/10.1016/j.scitotenv.2022.159222</a:t>
            </a:r>
            <a:r>
              <a:rPr lang="en-US" sz="1600" dirty="0">
                <a:solidFill>
                  <a:srgbClr val="7F888F"/>
                </a:solidFill>
                <a:latin typeface="Open Sans" panose="020B0606030504020204" pitchFamily="34" charset="0"/>
              </a:rPr>
              <a:t> 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EB29FD89-BFE2-5A35-64FA-9C9D5A9470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1373953"/>
              </p:ext>
            </p:extLst>
          </p:nvPr>
        </p:nvGraphicFramePr>
        <p:xfrm>
          <a:off x="609600" y="1824068"/>
          <a:ext cx="10968781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318">
                  <a:extLst>
                    <a:ext uri="{9D8B030D-6E8A-4147-A177-3AD203B41FA5}">
                      <a16:colId xmlns:a16="http://schemas.microsoft.com/office/drawing/2014/main" val="3890828477"/>
                    </a:ext>
                  </a:extLst>
                </a:gridCol>
                <a:gridCol w="1027430">
                  <a:extLst>
                    <a:ext uri="{9D8B030D-6E8A-4147-A177-3AD203B41FA5}">
                      <a16:colId xmlns:a16="http://schemas.microsoft.com/office/drawing/2014/main" val="3762229880"/>
                    </a:ext>
                  </a:extLst>
                </a:gridCol>
                <a:gridCol w="1948604">
                  <a:extLst>
                    <a:ext uri="{9D8B030D-6E8A-4147-A177-3AD203B41FA5}">
                      <a16:colId xmlns:a16="http://schemas.microsoft.com/office/drawing/2014/main" val="738772740"/>
                    </a:ext>
                  </a:extLst>
                </a:gridCol>
                <a:gridCol w="1956118">
                  <a:extLst>
                    <a:ext uri="{9D8B030D-6E8A-4147-A177-3AD203B41FA5}">
                      <a16:colId xmlns:a16="http://schemas.microsoft.com/office/drawing/2014/main" val="157254891"/>
                    </a:ext>
                  </a:extLst>
                </a:gridCol>
                <a:gridCol w="2060893">
                  <a:extLst>
                    <a:ext uri="{9D8B030D-6E8A-4147-A177-3AD203B41FA5}">
                      <a16:colId xmlns:a16="http://schemas.microsoft.com/office/drawing/2014/main" val="395689629"/>
                    </a:ext>
                  </a:extLst>
                </a:gridCol>
                <a:gridCol w="2070418">
                  <a:extLst>
                    <a:ext uri="{9D8B030D-6E8A-4147-A177-3AD203B41FA5}">
                      <a16:colId xmlns:a16="http://schemas.microsoft.com/office/drawing/2014/main" val="34013288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="1" i="0" dirty="0">
                          <a:latin typeface="Roboto Slab" pitchFamily="2" charset="0"/>
                          <a:ea typeface="Roboto Slab" pitchFamily="2" charset="0"/>
                          <a:cs typeface="Roboto Slab" pitchFamily="2" charset="0"/>
                        </a:rPr>
                        <a:t>Launch vehicle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dirty="0" err="1">
                          <a:latin typeface="Roboto Slab" pitchFamily="2" charset="0"/>
                          <a:ea typeface="Roboto Slab" pitchFamily="2" charset="0"/>
                          <a:cs typeface="Roboto Slab" pitchFamily="2" charset="0"/>
                        </a:rPr>
                        <a:t>Stages</a:t>
                      </a:r>
                      <a:r>
                        <a:rPr lang="en-US" sz="1800" b="1" i="0" baseline="30000" dirty="0" err="1">
                          <a:latin typeface="Roboto Slab" pitchFamily="2" charset="0"/>
                          <a:ea typeface="Roboto Slab" pitchFamily="2" charset="0"/>
                          <a:cs typeface="Roboto Slab" pitchFamily="2" charset="0"/>
                        </a:rPr>
                        <a:t>a</a:t>
                      </a:r>
                      <a:endParaRPr lang="en-US" sz="1800" b="1" i="0" baseline="30000" dirty="0">
                        <a:latin typeface="Roboto Slab" pitchFamily="2" charset="0"/>
                        <a:ea typeface="Roboto Slab" pitchFamily="2" charset="0"/>
                        <a:cs typeface="Roboto Slab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dirty="0">
                          <a:latin typeface="Roboto Slab" pitchFamily="2" charset="0"/>
                          <a:ea typeface="Roboto Slab" pitchFamily="2" charset="0"/>
                          <a:cs typeface="Roboto Slab" pitchFamily="2" charset="0"/>
                        </a:rPr>
                        <a:t>Propellant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i="0" dirty="0">
                          <a:latin typeface="Roboto Slab" pitchFamily="2" charset="0"/>
                          <a:ea typeface="Roboto Slab" pitchFamily="2" charset="0"/>
                          <a:cs typeface="Roboto Slab" pitchFamily="2" charset="0"/>
                        </a:rPr>
                        <a:t>Payload to </a:t>
                      </a:r>
                      <a:r>
                        <a:rPr lang="en-US" sz="1800" b="1" i="0" dirty="0" err="1">
                          <a:latin typeface="Roboto Slab" pitchFamily="2" charset="0"/>
                          <a:ea typeface="Roboto Slab" pitchFamily="2" charset="0"/>
                          <a:cs typeface="Roboto Slab" pitchFamily="2" charset="0"/>
                        </a:rPr>
                        <a:t>LEO</a:t>
                      </a:r>
                      <a:r>
                        <a:rPr lang="en-US" sz="1800" b="1" i="0" baseline="30000" dirty="0" err="1">
                          <a:latin typeface="Roboto Slab" pitchFamily="2" charset="0"/>
                          <a:ea typeface="Roboto Slab" pitchFamily="2" charset="0"/>
                          <a:cs typeface="Roboto Slab" pitchFamily="2" charset="0"/>
                        </a:rPr>
                        <a:t>b</a:t>
                      </a:r>
                      <a:endParaRPr lang="en-US" sz="1800" b="1" i="0" baseline="30000" dirty="0">
                        <a:latin typeface="Roboto Slab" pitchFamily="2" charset="0"/>
                        <a:ea typeface="Roboto Slab" pitchFamily="2" charset="0"/>
                        <a:cs typeface="Roboto Slab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i="0" baseline="0" dirty="0">
                          <a:latin typeface="Roboto Slab" pitchFamily="2" charset="0"/>
                          <a:ea typeface="Roboto Slab" pitchFamily="2" charset="0"/>
                          <a:cs typeface="Roboto Slab" pitchFamily="2" charset="0"/>
                        </a:rPr>
                        <a:t>Empty mass [kg]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i="0" baseline="0" dirty="0">
                          <a:latin typeface="Roboto Slab" pitchFamily="2" charset="0"/>
                          <a:ea typeface="Roboto Slab" pitchFamily="2" charset="0"/>
                          <a:cs typeface="Roboto Slab" pitchFamily="2" charset="0"/>
                        </a:rPr>
                        <a:t>Fueled mass [kg]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086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Vostok-K</a:t>
                      </a:r>
                    </a:p>
                  </a:txBody>
                  <a:tcPr marL="33105" marR="33105" marT="33105" marB="33105"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</a:t>
                      </a:r>
                    </a:p>
                  </a:txBody>
                  <a:tcPr marL="33105" marR="33105" marT="33105" marB="33105"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LOX-RP1</a:t>
                      </a:r>
                    </a:p>
                  </a:txBody>
                  <a:tcPr marL="33105" marR="33105" marT="33105" marB="33105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4730</a:t>
                      </a:r>
                    </a:p>
                  </a:txBody>
                  <a:tcPr marL="33105" marR="33105" marT="33105" marB="33105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23,080</a:t>
                      </a:r>
                    </a:p>
                  </a:txBody>
                  <a:tcPr marL="33105" marR="33105" marT="33105" marB="33105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280,175</a:t>
                      </a:r>
                    </a:p>
                  </a:txBody>
                  <a:tcPr marL="33105" marR="33105" marT="33105" marB="33105" anchor="ctr"/>
                </a:tc>
                <a:extLst>
                  <a:ext uri="{0D108BD9-81ED-4DB2-BD59-A6C34878D82A}">
                    <a16:rowId xmlns:a16="http://schemas.microsoft.com/office/drawing/2014/main" val="5560697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Mercury-Redstone</a:t>
                      </a:r>
                    </a:p>
                  </a:txBody>
                  <a:tcPr marL="33105" marR="33105" marT="33105" marB="33105"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</a:t>
                      </a:r>
                    </a:p>
                  </a:txBody>
                  <a:tcPr marL="33105" marR="33105" marT="33105" marB="33105"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LOX-Alcohol</a:t>
                      </a:r>
                    </a:p>
                  </a:txBody>
                  <a:tcPr marL="33105" marR="33105" marT="33105" marB="33105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1,800</a:t>
                      </a:r>
                      <a:r>
                        <a:rPr lang="en-US" sz="1600" u="none" strike="noStrike" baseline="30000" dirty="0">
                          <a:solidFill>
                            <a:srgbClr val="0C7DB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4"/>
                        </a:rPr>
                        <a:t>c</a:t>
                      </a:r>
                      <a:endParaRPr lang="en-US" sz="16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3105" marR="33105" marT="33105" marB="33105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13,258</a:t>
                      </a:r>
                    </a:p>
                  </a:txBody>
                  <a:tcPr marL="33105" marR="33105" marT="33105" marB="33105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23,270</a:t>
                      </a:r>
                    </a:p>
                  </a:txBody>
                  <a:tcPr marL="33105" marR="33105" marT="33105" marB="33105" anchor="ctr"/>
                </a:tc>
                <a:extLst>
                  <a:ext uri="{0D108BD9-81ED-4DB2-BD59-A6C34878D82A}">
                    <a16:rowId xmlns:a16="http://schemas.microsoft.com/office/drawing/2014/main" val="7640214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Atlas LV-3B</a:t>
                      </a:r>
                    </a:p>
                  </a:txBody>
                  <a:tcPr marL="33105" marR="33105" marT="33105" marB="33105"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</a:t>
                      </a:r>
                    </a:p>
                  </a:txBody>
                  <a:tcPr marL="33105" marR="33105" marT="33105" marB="33105"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LOX-RP1</a:t>
                      </a:r>
                    </a:p>
                  </a:txBody>
                  <a:tcPr marL="33105" marR="33105" marT="33105" marB="33105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1360</a:t>
                      </a:r>
                    </a:p>
                  </a:txBody>
                  <a:tcPr marL="33105" marR="33105" marT="33105" marB="33105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6100</a:t>
                      </a:r>
                    </a:p>
                  </a:txBody>
                  <a:tcPr marL="33105" marR="33105" marT="33105" marB="33105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110,000</a:t>
                      </a:r>
                    </a:p>
                  </a:txBody>
                  <a:tcPr marL="33105" marR="33105" marT="33105" marB="33105" anchor="ctr"/>
                </a:tc>
                <a:extLst>
                  <a:ext uri="{0D108BD9-81ED-4DB2-BD59-A6C34878D82A}">
                    <a16:rowId xmlns:a16="http://schemas.microsoft.com/office/drawing/2014/main" val="36894861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NB-52</a:t>
                      </a:r>
                    </a:p>
                  </a:txBody>
                  <a:tcPr marL="33105" marR="33105" marT="33105" marB="33105"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</a:t>
                      </a:r>
                    </a:p>
                  </a:txBody>
                  <a:tcPr marL="33105" marR="33105" marT="33105" marB="33105"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Air-RP1</a:t>
                      </a:r>
                    </a:p>
                  </a:txBody>
                  <a:tcPr marL="33105" marR="33105" marT="33105" marB="33105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25,000</a:t>
                      </a:r>
                      <a:r>
                        <a:rPr lang="en-US" sz="1600" u="none" strike="noStrike" baseline="30000">
                          <a:solidFill>
                            <a:srgbClr val="0C7DB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5"/>
                        </a:rPr>
                        <a:t>d</a:t>
                      </a:r>
                      <a:endParaRPr lang="en-US" sz="16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3105" marR="33105" marT="33105" marB="33105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70,550</a:t>
                      </a:r>
                    </a:p>
                  </a:txBody>
                  <a:tcPr marL="33105" marR="33105" marT="33105" marB="33105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177,300</a:t>
                      </a:r>
                    </a:p>
                  </a:txBody>
                  <a:tcPr marL="33105" marR="33105" marT="33105" marB="33105" anchor="ctr"/>
                </a:tc>
                <a:extLst>
                  <a:ext uri="{0D108BD9-81ED-4DB2-BD59-A6C34878D82A}">
                    <a16:rowId xmlns:a16="http://schemas.microsoft.com/office/drawing/2014/main" val="374068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Voskhod 11A57</a:t>
                      </a:r>
                    </a:p>
                  </a:txBody>
                  <a:tcPr marL="33105" marR="33105" marT="33105" marB="33105"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</a:t>
                      </a:r>
                    </a:p>
                  </a:txBody>
                  <a:tcPr marL="33105" marR="33105" marT="33105" marB="33105"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LOX-RP1</a:t>
                      </a:r>
                    </a:p>
                  </a:txBody>
                  <a:tcPr marL="33105" marR="33105" marT="33105" marB="33105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5900</a:t>
                      </a:r>
                    </a:p>
                  </a:txBody>
                  <a:tcPr marL="33105" marR="33105" marT="33105" marB="33105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24,000</a:t>
                      </a:r>
                    </a:p>
                  </a:txBody>
                  <a:tcPr marL="33105" marR="33105" marT="33105" marB="33105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298,400</a:t>
                      </a:r>
                    </a:p>
                  </a:txBody>
                  <a:tcPr marL="33105" marR="33105" marT="33105" marB="33105" anchor="ctr"/>
                </a:tc>
                <a:extLst>
                  <a:ext uri="{0D108BD9-81ED-4DB2-BD59-A6C34878D82A}">
                    <a16:rowId xmlns:a16="http://schemas.microsoft.com/office/drawing/2014/main" val="636073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Titan II</a:t>
                      </a:r>
                    </a:p>
                  </a:txBody>
                  <a:tcPr marL="33105" marR="33105" marT="33105" marB="33105"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</a:t>
                      </a:r>
                    </a:p>
                  </a:txBody>
                  <a:tcPr marL="33105" marR="33105" marT="33105" marB="33105"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NTO-A50</a:t>
                      </a:r>
                    </a:p>
                  </a:txBody>
                  <a:tcPr marL="33105" marR="33105" marT="33105" marB="33105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3600</a:t>
                      </a:r>
                    </a:p>
                  </a:txBody>
                  <a:tcPr marL="33105" marR="33105" marT="33105" marB="33105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9150</a:t>
                      </a:r>
                    </a:p>
                  </a:txBody>
                  <a:tcPr marL="33105" marR="33105" marT="33105" marB="33105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146,800</a:t>
                      </a:r>
                    </a:p>
                  </a:txBody>
                  <a:tcPr marL="33105" marR="33105" marT="33105" marB="33105" anchor="ctr"/>
                </a:tc>
                <a:extLst>
                  <a:ext uri="{0D108BD9-81ED-4DB2-BD59-A6C34878D82A}">
                    <a16:rowId xmlns:a16="http://schemas.microsoft.com/office/drawing/2014/main" val="5126779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Soyuz</a:t>
                      </a:r>
                    </a:p>
                  </a:txBody>
                  <a:tcPr marL="33105" marR="33105" marT="33105" marB="33105"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</a:t>
                      </a:r>
                    </a:p>
                  </a:txBody>
                  <a:tcPr marL="33105" marR="33105" marT="33105" marB="33105"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LOX-RP1</a:t>
                      </a:r>
                    </a:p>
                  </a:txBody>
                  <a:tcPr marL="33105" marR="33105" marT="33105" marB="33105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6450</a:t>
                      </a:r>
                    </a:p>
                  </a:txBody>
                  <a:tcPr marL="33105" marR="33105" marT="33105" marB="33105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23,400</a:t>
                      </a:r>
                    </a:p>
                  </a:txBody>
                  <a:tcPr marL="33105" marR="33105" marT="33105" marB="33105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274,500</a:t>
                      </a:r>
                    </a:p>
                  </a:txBody>
                  <a:tcPr marL="33105" marR="33105" marT="33105" marB="33105" anchor="ctr"/>
                </a:tc>
                <a:extLst>
                  <a:ext uri="{0D108BD9-81ED-4DB2-BD59-A6C34878D82A}">
                    <a16:rowId xmlns:a16="http://schemas.microsoft.com/office/drawing/2014/main" val="1691824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Soyuz-U</a:t>
                      </a:r>
                    </a:p>
                  </a:txBody>
                  <a:tcPr marL="33105" marR="33105" marT="33105" marB="33105"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</a:t>
                      </a:r>
                    </a:p>
                  </a:txBody>
                  <a:tcPr marL="33105" marR="33105" marT="33105" marB="33105"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LOX-RP1</a:t>
                      </a:r>
                    </a:p>
                  </a:txBody>
                  <a:tcPr marL="33105" marR="33105" marT="33105" marB="33105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6700</a:t>
                      </a:r>
                    </a:p>
                  </a:txBody>
                  <a:tcPr marL="33105" marR="33105" marT="33105" marB="33105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24,450</a:t>
                      </a:r>
                    </a:p>
                  </a:txBody>
                  <a:tcPr marL="33105" marR="33105" marT="33105" marB="33105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274,500</a:t>
                      </a:r>
                    </a:p>
                  </a:txBody>
                  <a:tcPr marL="33105" marR="33105" marT="33105" marB="33105" anchor="ctr"/>
                </a:tc>
                <a:extLst>
                  <a:ext uri="{0D108BD9-81ED-4DB2-BD59-A6C34878D82A}">
                    <a16:rowId xmlns:a16="http://schemas.microsoft.com/office/drawing/2014/main" val="2242360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Saturn IB</a:t>
                      </a:r>
                    </a:p>
                  </a:txBody>
                  <a:tcPr marL="33105" marR="33105" marT="33105" marB="33105"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</a:t>
                      </a:r>
                    </a:p>
                  </a:txBody>
                  <a:tcPr marL="33105" marR="33105" marT="33105" marB="33105"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LOX-RP1 + LOX-LH2</a:t>
                      </a:r>
                    </a:p>
                  </a:txBody>
                  <a:tcPr marL="33105" marR="33105" marT="33105" marB="33105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18,600</a:t>
                      </a:r>
                    </a:p>
                  </a:txBody>
                  <a:tcPr marL="33105" marR="33105" marT="33105" marB="33105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54,500</a:t>
                      </a:r>
                    </a:p>
                  </a:txBody>
                  <a:tcPr marL="33105" marR="33105" marT="33105" marB="33105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567,500</a:t>
                      </a:r>
                    </a:p>
                  </a:txBody>
                  <a:tcPr marL="33105" marR="33105" marT="33105" marB="33105" anchor="ctr"/>
                </a:tc>
                <a:extLst>
                  <a:ext uri="{0D108BD9-81ED-4DB2-BD59-A6C34878D82A}">
                    <a16:rowId xmlns:a16="http://schemas.microsoft.com/office/drawing/2014/main" val="2720153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Saturn V</a:t>
                      </a:r>
                    </a:p>
                  </a:txBody>
                  <a:tcPr marL="33105" marR="33105" marT="33105" marB="33105"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</a:t>
                      </a:r>
                    </a:p>
                  </a:txBody>
                  <a:tcPr marL="33105" marR="33105" marT="33105" marB="33105"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LOX-RP1 + LOX-LH2</a:t>
                      </a:r>
                    </a:p>
                  </a:txBody>
                  <a:tcPr marL="33105" marR="33105" marT="33105" marB="33105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120,000</a:t>
                      </a:r>
                    </a:p>
                  </a:txBody>
                  <a:tcPr marL="33105" marR="33105" marT="33105" marB="33105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187,500</a:t>
                      </a:r>
                    </a:p>
                  </a:txBody>
                  <a:tcPr marL="33105" marR="33105" marT="33105" marB="33105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2,895,000</a:t>
                      </a:r>
                    </a:p>
                  </a:txBody>
                  <a:tcPr marL="33105" marR="33105" marT="33105" marB="33105" anchor="ctr"/>
                </a:tc>
                <a:extLst>
                  <a:ext uri="{0D108BD9-81ED-4DB2-BD59-A6C34878D82A}">
                    <a16:rowId xmlns:a16="http://schemas.microsoft.com/office/drawing/2014/main" val="4137950380"/>
                  </a:ext>
                </a:extLst>
              </a:tr>
            </a:tbl>
          </a:graphicData>
        </a:graphic>
      </p:graphicFrame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B326814-D1BD-55F9-ABC2-5DBB3FF8E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3C667-D69E-7349-AA58-5BB05293FE8C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227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D30D3-C205-EE2D-C194-D113FA4F6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fontAlgn="base"/>
            <a:r>
              <a:rPr lang="en-US" sz="5400" b="1" i="0" u="none" strike="noStrike" dirty="0">
                <a:solidFill>
                  <a:schemeClr val="accent2"/>
                </a:solidFill>
                <a:effectLst/>
                <a:latin typeface="Roboto Slab" panose="020F0502020204030204" pitchFamily="34" charset="0"/>
              </a:rPr>
              <a:t>Launch vehicles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C0971D-B7D5-F578-6DEF-9E8B6B96062B}"/>
              </a:ext>
            </a:extLst>
          </p:cNvPr>
          <p:cNvSpPr txBox="1"/>
          <p:nvPr/>
        </p:nvSpPr>
        <p:spPr>
          <a:xfrm>
            <a:off x="838200" y="6372474"/>
            <a:ext cx="78913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7F888F"/>
                </a:solidFill>
                <a:latin typeface="Open Sans" panose="020B0606030504020204" pitchFamily="34" charset="0"/>
              </a:rPr>
              <a:t>Carbajales</a:t>
            </a:r>
            <a:r>
              <a:rPr lang="en-US" sz="1600" dirty="0">
                <a:solidFill>
                  <a:srgbClr val="7F888F"/>
                </a:solidFill>
                <a:latin typeface="Open Sans" panose="020B0606030504020204" pitchFamily="34" charset="0"/>
              </a:rPr>
              <a:t>-Dale &amp; Murphy (2022) </a:t>
            </a:r>
            <a:r>
              <a:rPr lang="en-US" sz="1600" dirty="0">
                <a:solidFill>
                  <a:srgbClr val="7F888F"/>
                </a:solidFill>
                <a:latin typeface="Open Sans" panose="020B0606030504020204" pitchFamily="34" charset="0"/>
                <a:hlinkClick r:id="rId3"/>
              </a:rPr>
              <a:t>https://doi.org/10.1016/j.scitotenv.2022.159222</a:t>
            </a:r>
            <a:r>
              <a:rPr lang="en-US" sz="1600" dirty="0">
                <a:solidFill>
                  <a:srgbClr val="7F888F"/>
                </a:solidFill>
                <a:latin typeface="Open Sans" panose="020B0606030504020204" pitchFamily="34" charset="0"/>
              </a:rPr>
              <a:t> 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EB29FD89-BFE2-5A35-64FA-9C9D5A9470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5434607"/>
              </p:ext>
            </p:extLst>
          </p:nvPr>
        </p:nvGraphicFramePr>
        <p:xfrm>
          <a:off x="611609" y="1691544"/>
          <a:ext cx="10968781" cy="4355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318">
                  <a:extLst>
                    <a:ext uri="{9D8B030D-6E8A-4147-A177-3AD203B41FA5}">
                      <a16:colId xmlns:a16="http://schemas.microsoft.com/office/drawing/2014/main" val="3890828477"/>
                    </a:ext>
                  </a:extLst>
                </a:gridCol>
                <a:gridCol w="1027430">
                  <a:extLst>
                    <a:ext uri="{9D8B030D-6E8A-4147-A177-3AD203B41FA5}">
                      <a16:colId xmlns:a16="http://schemas.microsoft.com/office/drawing/2014/main" val="3762229880"/>
                    </a:ext>
                  </a:extLst>
                </a:gridCol>
                <a:gridCol w="1948604">
                  <a:extLst>
                    <a:ext uri="{9D8B030D-6E8A-4147-A177-3AD203B41FA5}">
                      <a16:colId xmlns:a16="http://schemas.microsoft.com/office/drawing/2014/main" val="738772740"/>
                    </a:ext>
                  </a:extLst>
                </a:gridCol>
                <a:gridCol w="1956118">
                  <a:extLst>
                    <a:ext uri="{9D8B030D-6E8A-4147-A177-3AD203B41FA5}">
                      <a16:colId xmlns:a16="http://schemas.microsoft.com/office/drawing/2014/main" val="157254891"/>
                    </a:ext>
                  </a:extLst>
                </a:gridCol>
                <a:gridCol w="2060893">
                  <a:extLst>
                    <a:ext uri="{9D8B030D-6E8A-4147-A177-3AD203B41FA5}">
                      <a16:colId xmlns:a16="http://schemas.microsoft.com/office/drawing/2014/main" val="395689629"/>
                    </a:ext>
                  </a:extLst>
                </a:gridCol>
                <a:gridCol w="2070418">
                  <a:extLst>
                    <a:ext uri="{9D8B030D-6E8A-4147-A177-3AD203B41FA5}">
                      <a16:colId xmlns:a16="http://schemas.microsoft.com/office/drawing/2014/main" val="34013288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="1" i="0" dirty="0">
                          <a:latin typeface="Roboto Slab" pitchFamily="2" charset="0"/>
                          <a:ea typeface="Roboto Slab" pitchFamily="2" charset="0"/>
                          <a:cs typeface="Roboto Slab" pitchFamily="2" charset="0"/>
                        </a:rPr>
                        <a:t>Launch vehicle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dirty="0" err="1">
                          <a:latin typeface="Roboto Slab" pitchFamily="2" charset="0"/>
                          <a:ea typeface="Roboto Slab" pitchFamily="2" charset="0"/>
                          <a:cs typeface="Roboto Slab" pitchFamily="2" charset="0"/>
                        </a:rPr>
                        <a:t>Stages</a:t>
                      </a:r>
                      <a:r>
                        <a:rPr lang="en-US" sz="1800" b="1" i="0" baseline="30000" dirty="0" err="1">
                          <a:latin typeface="Roboto Slab" pitchFamily="2" charset="0"/>
                          <a:ea typeface="Roboto Slab" pitchFamily="2" charset="0"/>
                          <a:cs typeface="Roboto Slab" pitchFamily="2" charset="0"/>
                        </a:rPr>
                        <a:t>a</a:t>
                      </a:r>
                      <a:endParaRPr lang="en-US" sz="1800" b="1" i="0" baseline="30000" dirty="0">
                        <a:latin typeface="Roboto Slab" pitchFamily="2" charset="0"/>
                        <a:ea typeface="Roboto Slab" pitchFamily="2" charset="0"/>
                        <a:cs typeface="Roboto Slab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dirty="0">
                          <a:latin typeface="Roboto Slab" pitchFamily="2" charset="0"/>
                          <a:ea typeface="Roboto Slab" pitchFamily="2" charset="0"/>
                          <a:cs typeface="Roboto Slab" pitchFamily="2" charset="0"/>
                        </a:rPr>
                        <a:t>Propellant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i="0" dirty="0">
                          <a:latin typeface="Roboto Slab" pitchFamily="2" charset="0"/>
                          <a:ea typeface="Roboto Slab" pitchFamily="2" charset="0"/>
                          <a:cs typeface="Roboto Slab" pitchFamily="2" charset="0"/>
                        </a:rPr>
                        <a:t>Payload to </a:t>
                      </a:r>
                      <a:r>
                        <a:rPr lang="en-US" sz="1800" b="1" i="0" dirty="0" err="1">
                          <a:latin typeface="Roboto Slab" pitchFamily="2" charset="0"/>
                          <a:ea typeface="Roboto Slab" pitchFamily="2" charset="0"/>
                          <a:cs typeface="Roboto Slab" pitchFamily="2" charset="0"/>
                        </a:rPr>
                        <a:t>LEO</a:t>
                      </a:r>
                      <a:r>
                        <a:rPr lang="en-US" sz="1800" b="1" i="0" baseline="30000" dirty="0" err="1">
                          <a:latin typeface="Roboto Slab" pitchFamily="2" charset="0"/>
                          <a:ea typeface="Roboto Slab" pitchFamily="2" charset="0"/>
                          <a:cs typeface="Roboto Slab" pitchFamily="2" charset="0"/>
                        </a:rPr>
                        <a:t>b</a:t>
                      </a:r>
                      <a:endParaRPr lang="en-US" sz="1800" b="1" i="0" baseline="30000" dirty="0">
                        <a:latin typeface="Roboto Slab" pitchFamily="2" charset="0"/>
                        <a:ea typeface="Roboto Slab" pitchFamily="2" charset="0"/>
                        <a:cs typeface="Roboto Slab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i="0" baseline="0" dirty="0">
                          <a:latin typeface="Roboto Slab" pitchFamily="2" charset="0"/>
                          <a:ea typeface="Roboto Slab" pitchFamily="2" charset="0"/>
                          <a:cs typeface="Roboto Slab" pitchFamily="2" charset="0"/>
                        </a:rPr>
                        <a:t>Empty mass [kg]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i="0" baseline="0" dirty="0">
                          <a:latin typeface="Roboto Slab" pitchFamily="2" charset="0"/>
                          <a:ea typeface="Roboto Slab" pitchFamily="2" charset="0"/>
                          <a:cs typeface="Roboto Slab" pitchFamily="2" charset="0"/>
                        </a:rPr>
                        <a:t>Fueled mass [kg]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086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6985" indent="-6985"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Space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Shuttle</a:t>
                      </a:r>
                      <a:r>
                        <a:rPr lang="en-US" sz="1600" baseline="30000" dirty="0" err="1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73025" marT="23495" marB="0"/>
                </a:tc>
                <a:tc>
                  <a:txBody>
                    <a:bodyPr/>
                    <a:lstStyle/>
                    <a:p>
                      <a:pPr marL="230505" indent="-6985"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</a:t>
                      </a:r>
                    </a:p>
                  </a:txBody>
                  <a:tcPr marL="0" marR="73025" marT="23495" marB="0"/>
                </a:tc>
                <a:tc>
                  <a:txBody>
                    <a:bodyPr/>
                    <a:lstStyle/>
                    <a:p>
                      <a:pPr marL="6985" indent="-6985"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AP-Al/PBAN+LOX-LH2</a:t>
                      </a:r>
                    </a:p>
                  </a:txBody>
                  <a:tcPr marL="0" marR="73025" marT="23495" marB="0"/>
                </a:tc>
                <a:tc>
                  <a:txBody>
                    <a:bodyPr/>
                    <a:lstStyle/>
                    <a:p>
                      <a:pPr marL="91440" indent="-6985" algn="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102,500</a:t>
                      </a:r>
                      <a:r>
                        <a:rPr lang="en-US" sz="1600" baseline="300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73025" marT="23495" marB="0"/>
                </a:tc>
                <a:tc>
                  <a:txBody>
                    <a:bodyPr/>
                    <a:lstStyle/>
                    <a:p>
                      <a:pPr marL="431165" indent="-6985" algn="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202,300</a:t>
                      </a:r>
                    </a:p>
                  </a:txBody>
                  <a:tcPr marL="0" marR="73025" marT="23495" marB="0"/>
                </a:tc>
                <a:tc>
                  <a:txBody>
                    <a:bodyPr/>
                    <a:lstStyle/>
                    <a:p>
                      <a:pPr marL="300355" indent="-6985" algn="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1,930,300</a:t>
                      </a:r>
                    </a:p>
                  </a:txBody>
                  <a:tcPr marL="0" marR="73025" marT="23495" marB="0"/>
                </a:tc>
                <a:extLst>
                  <a:ext uri="{0D108BD9-81ED-4DB2-BD59-A6C34878D82A}">
                    <a16:rowId xmlns:a16="http://schemas.microsoft.com/office/drawing/2014/main" val="5560697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6985" indent="-6985"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Soyuz-U2</a:t>
                      </a:r>
                    </a:p>
                  </a:txBody>
                  <a:tcPr marL="0" marR="73025" marT="23495" marB="0"/>
                </a:tc>
                <a:tc>
                  <a:txBody>
                    <a:bodyPr/>
                    <a:lstStyle/>
                    <a:p>
                      <a:pPr marL="230505" indent="-6985"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</a:t>
                      </a:r>
                    </a:p>
                  </a:txBody>
                  <a:tcPr marL="0" marR="73025" marT="23495" marB="0"/>
                </a:tc>
                <a:tc>
                  <a:txBody>
                    <a:bodyPr/>
                    <a:lstStyle/>
                    <a:p>
                      <a:pPr marL="6985" indent="-6985"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LOX-RP1</a:t>
                      </a:r>
                    </a:p>
                  </a:txBody>
                  <a:tcPr marL="0" marR="73025" marT="23495" marB="0"/>
                </a:tc>
                <a:tc>
                  <a:txBody>
                    <a:bodyPr/>
                    <a:lstStyle/>
                    <a:p>
                      <a:pPr marL="200660" indent="-6985" algn="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7,050</a:t>
                      </a:r>
                    </a:p>
                  </a:txBody>
                  <a:tcPr marL="0" marR="73025" marT="23495" marB="0"/>
                </a:tc>
                <a:tc>
                  <a:txBody>
                    <a:bodyPr/>
                    <a:lstStyle/>
                    <a:p>
                      <a:pPr marL="505460" indent="-6985" algn="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23,100</a:t>
                      </a:r>
                    </a:p>
                  </a:txBody>
                  <a:tcPr marL="0" marR="73025" marT="23495" marB="0"/>
                </a:tc>
                <a:tc>
                  <a:txBody>
                    <a:bodyPr/>
                    <a:lstStyle/>
                    <a:p>
                      <a:pPr marL="415925" indent="-6985" algn="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297,800</a:t>
                      </a:r>
                    </a:p>
                  </a:txBody>
                  <a:tcPr marL="0" marR="73025" marT="23495" marB="0"/>
                </a:tc>
                <a:extLst>
                  <a:ext uri="{0D108BD9-81ED-4DB2-BD59-A6C34878D82A}">
                    <a16:rowId xmlns:a16="http://schemas.microsoft.com/office/drawing/2014/main" val="7640214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6985" indent="-6985"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Soyuz-FG</a:t>
                      </a:r>
                    </a:p>
                  </a:txBody>
                  <a:tcPr marL="0" marR="73025" marT="23495" marB="0"/>
                </a:tc>
                <a:tc>
                  <a:txBody>
                    <a:bodyPr/>
                    <a:lstStyle/>
                    <a:p>
                      <a:pPr marL="230505" indent="-6985"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</a:t>
                      </a:r>
                    </a:p>
                  </a:txBody>
                  <a:tcPr marL="0" marR="73025" marT="23495" marB="0"/>
                </a:tc>
                <a:tc>
                  <a:txBody>
                    <a:bodyPr/>
                    <a:lstStyle/>
                    <a:p>
                      <a:pPr marL="6985" indent="-6985"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LOX-RP1</a:t>
                      </a:r>
                    </a:p>
                  </a:txBody>
                  <a:tcPr marL="0" marR="73025" marT="23495" marB="0"/>
                </a:tc>
                <a:tc>
                  <a:txBody>
                    <a:bodyPr/>
                    <a:lstStyle/>
                    <a:p>
                      <a:pPr marL="200660" indent="-6985" algn="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6,900</a:t>
                      </a:r>
                    </a:p>
                  </a:txBody>
                  <a:tcPr marL="0" marR="73025" marT="23495" marB="0"/>
                </a:tc>
                <a:tc>
                  <a:txBody>
                    <a:bodyPr/>
                    <a:lstStyle/>
                    <a:p>
                      <a:pPr marL="505460" indent="-6985" algn="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24,500</a:t>
                      </a:r>
                    </a:p>
                  </a:txBody>
                  <a:tcPr marL="0" marR="73025" marT="23495" marB="0"/>
                </a:tc>
                <a:tc>
                  <a:txBody>
                    <a:bodyPr/>
                    <a:lstStyle/>
                    <a:p>
                      <a:pPr marL="415925" indent="-6985" algn="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308,000</a:t>
                      </a:r>
                    </a:p>
                  </a:txBody>
                  <a:tcPr marL="0" marR="73025" marT="23495" marB="0"/>
                </a:tc>
                <a:extLst>
                  <a:ext uri="{0D108BD9-81ED-4DB2-BD59-A6C34878D82A}">
                    <a16:rowId xmlns:a16="http://schemas.microsoft.com/office/drawing/2014/main" val="36894861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6985" indent="-6985"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Long March 2F</a:t>
                      </a:r>
                    </a:p>
                  </a:txBody>
                  <a:tcPr marL="0" marR="73025" marT="23495" marB="0"/>
                </a:tc>
                <a:tc>
                  <a:txBody>
                    <a:bodyPr/>
                    <a:lstStyle/>
                    <a:p>
                      <a:pPr marL="230505" indent="-6985"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</a:t>
                      </a:r>
                    </a:p>
                  </a:txBody>
                  <a:tcPr marL="0" marR="73025" marT="23495" marB="0"/>
                </a:tc>
                <a:tc>
                  <a:txBody>
                    <a:bodyPr/>
                    <a:lstStyle/>
                    <a:p>
                      <a:pPr marL="6985" indent="-6985"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NTO-UDMH</a:t>
                      </a:r>
                    </a:p>
                  </a:txBody>
                  <a:tcPr marL="0" marR="73025" marT="23495" marB="0"/>
                </a:tc>
                <a:tc>
                  <a:txBody>
                    <a:bodyPr/>
                    <a:lstStyle/>
                    <a:p>
                      <a:pPr marL="200660" indent="-6985" algn="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8,400</a:t>
                      </a:r>
                    </a:p>
                  </a:txBody>
                  <a:tcPr marL="0" marR="73025" marT="23495" marB="0"/>
                </a:tc>
                <a:tc>
                  <a:txBody>
                    <a:bodyPr/>
                    <a:lstStyle/>
                    <a:p>
                      <a:pPr marL="505460" indent="-6985" algn="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27,800</a:t>
                      </a:r>
                    </a:p>
                  </a:txBody>
                  <a:tcPr marL="0" marR="73025" marT="23495" marB="0"/>
                </a:tc>
                <a:tc>
                  <a:txBody>
                    <a:bodyPr/>
                    <a:lstStyle/>
                    <a:p>
                      <a:pPr marL="415925" indent="-6985" algn="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452,000</a:t>
                      </a:r>
                    </a:p>
                  </a:txBody>
                  <a:tcPr marL="0" marR="73025" marT="23495" marB="0"/>
                </a:tc>
                <a:extLst>
                  <a:ext uri="{0D108BD9-81ED-4DB2-BD59-A6C34878D82A}">
                    <a16:rowId xmlns:a16="http://schemas.microsoft.com/office/drawing/2014/main" val="374068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6985" indent="-6985"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Falcon 9</a:t>
                      </a:r>
                    </a:p>
                  </a:txBody>
                  <a:tcPr marL="0" marR="73025" marT="23495" marB="0"/>
                </a:tc>
                <a:tc>
                  <a:txBody>
                    <a:bodyPr/>
                    <a:lstStyle/>
                    <a:p>
                      <a:pPr marL="230505" indent="-6985"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</a:t>
                      </a:r>
                    </a:p>
                  </a:txBody>
                  <a:tcPr marL="0" marR="73025" marT="23495" marB="0"/>
                </a:tc>
                <a:tc>
                  <a:txBody>
                    <a:bodyPr/>
                    <a:lstStyle/>
                    <a:p>
                      <a:pPr marL="6985" indent="-6985"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LOX-RP1</a:t>
                      </a:r>
                    </a:p>
                  </a:txBody>
                  <a:tcPr marL="0" marR="73025" marT="23495" marB="0"/>
                </a:tc>
                <a:tc>
                  <a:txBody>
                    <a:bodyPr/>
                    <a:lstStyle/>
                    <a:p>
                      <a:pPr marL="126365" indent="-6985" algn="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22,800</a:t>
                      </a:r>
                    </a:p>
                  </a:txBody>
                  <a:tcPr marL="0" marR="73025" marT="23495" marB="0"/>
                </a:tc>
                <a:tc>
                  <a:txBody>
                    <a:bodyPr/>
                    <a:lstStyle/>
                    <a:p>
                      <a:pPr marL="505460" indent="-6985" algn="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29,500</a:t>
                      </a:r>
                    </a:p>
                  </a:txBody>
                  <a:tcPr marL="0" marR="73025" marT="23495" marB="0"/>
                </a:tc>
                <a:tc>
                  <a:txBody>
                    <a:bodyPr/>
                    <a:lstStyle/>
                    <a:p>
                      <a:pPr marL="415925" indent="-6985" algn="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517,900</a:t>
                      </a:r>
                    </a:p>
                  </a:txBody>
                  <a:tcPr marL="0" marR="73025" marT="23495" marB="0"/>
                </a:tc>
                <a:extLst>
                  <a:ext uri="{0D108BD9-81ED-4DB2-BD59-A6C34878D82A}">
                    <a16:rowId xmlns:a16="http://schemas.microsoft.com/office/drawing/2014/main" val="636073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6985" indent="-6985"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White Knight</a:t>
                      </a:r>
                    </a:p>
                  </a:txBody>
                  <a:tcPr marL="0" marR="73025" marT="23495" marB="0"/>
                </a:tc>
                <a:tc>
                  <a:txBody>
                    <a:bodyPr/>
                    <a:lstStyle/>
                    <a:p>
                      <a:pPr marL="230505" indent="-6985"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</a:t>
                      </a:r>
                    </a:p>
                  </a:txBody>
                  <a:tcPr marL="0" marR="73025" marT="23495" marB="0"/>
                </a:tc>
                <a:tc>
                  <a:txBody>
                    <a:bodyPr/>
                    <a:lstStyle/>
                    <a:p>
                      <a:pPr marL="6985" indent="-6985"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Air-RP1</a:t>
                      </a:r>
                    </a:p>
                  </a:txBody>
                  <a:tcPr marL="0" marR="73025" marT="23495" marB="0"/>
                </a:tc>
                <a:tc>
                  <a:txBody>
                    <a:bodyPr/>
                    <a:lstStyle/>
                    <a:p>
                      <a:pPr marL="133985" indent="-6985" algn="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3,200</a:t>
                      </a:r>
                      <a:r>
                        <a:rPr lang="en-US" sz="1600" baseline="300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g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73025" marT="23495" marB="0"/>
                </a:tc>
                <a:tc>
                  <a:txBody>
                    <a:bodyPr/>
                    <a:lstStyle/>
                    <a:p>
                      <a:pPr marL="579755" indent="-6985" algn="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2,900</a:t>
                      </a:r>
                    </a:p>
                  </a:txBody>
                  <a:tcPr marL="0" marR="73025" marT="23495" marB="0"/>
                </a:tc>
                <a:tc>
                  <a:txBody>
                    <a:bodyPr/>
                    <a:lstStyle/>
                    <a:p>
                      <a:pPr marL="6985" marR="67945" indent="-6985" algn="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5,800</a:t>
                      </a:r>
                    </a:p>
                  </a:txBody>
                  <a:tcPr marL="0" marR="73025" marT="23495" marB="0"/>
                </a:tc>
                <a:extLst>
                  <a:ext uri="{0D108BD9-81ED-4DB2-BD59-A6C34878D82A}">
                    <a16:rowId xmlns:a16="http://schemas.microsoft.com/office/drawing/2014/main" val="5126779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6985" indent="-6985"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H-IIB</a:t>
                      </a:r>
                    </a:p>
                  </a:txBody>
                  <a:tcPr marL="0" marR="73025" marT="23495" marB="0"/>
                </a:tc>
                <a:tc>
                  <a:txBody>
                    <a:bodyPr/>
                    <a:lstStyle/>
                    <a:p>
                      <a:pPr marL="230505" indent="-6985"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</a:t>
                      </a:r>
                    </a:p>
                  </a:txBody>
                  <a:tcPr marL="0" marR="73025" marT="23495" marB="0"/>
                </a:tc>
                <a:tc>
                  <a:txBody>
                    <a:bodyPr/>
                    <a:lstStyle/>
                    <a:p>
                      <a:pPr marL="6985" indent="-6985"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AP-Al/HTPB+LOX-LH2</a:t>
                      </a:r>
                    </a:p>
                  </a:txBody>
                  <a:tcPr marL="0" marR="73025" marT="23495" marB="0"/>
                </a:tc>
                <a:tc>
                  <a:txBody>
                    <a:bodyPr/>
                    <a:lstStyle/>
                    <a:p>
                      <a:pPr marL="126365" indent="-6985" algn="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19,000</a:t>
                      </a:r>
                    </a:p>
                  </a:txBody>
                  <a:tcPr marL="0" marR="73025" marT="23495" marB="0"/>
                </a:tc>
                <a:tc>
                  <a:txBody>
                    <a:bodyPr/>
                    <a:lstStyle/>
                    <a:p>
                      <a:pPr marL="505460" indent="-6985" algn="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69,600</a:t>
                      </a:r>
                    </a:p>
                  </a:txBody>
                  <a:tcPr marL="0" marR="73025" marT="23495" marB="0"/>
                </a:tc>
                <a:tc>
                  <a:txBody>
                    <a:bodyPr/>
                    <a:lstStyle/>
                    <a:p>
                      <a:pPr marL="415925" indent="-6985" algn="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528,000</a:t>
                      </a:r>
                    </a:p>
                  </a:txBody>
                  <a:tcPr marL="0" marR="73025" marT="23495" marB="0"/>
                </a:tc>
                <a:extLst>
                  <a:ext uri="{0D108BD9-81ED-4DB2-BD59-A6C34878D82A}">
                    <a16:rowId xmlns:a16="http://schemas.microsoft.com/office/drawing/2014/main" val="1691824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6985" indent="-6985"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Antares</a:t>
                      </a:r>
                      <a:r>
                        <a:rPr lang="en-US" sz="1600" baseline="300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h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73025" marT="23495" marB="0"/>
                </a:tc>
                <a:tc>
                  <a:txBody>
                    <a:bodyPr/>
                    <a:lstStyle/>
                    <a:p>
                      <a:pPr marL="230505" indent="-6985"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</a:t>
                      </a:r>
                    </a:p>
                  </a:txBody>
                  <a:tcPr marL="0" marR="73025" marT="23495" marB="0"/>
                </a:tc>
                <a:tc>
                  <a:txBody>
                    <a:bodyPr/>
                    <a:lstStyle/>
                    <a:p>
                      <a:pPr marL="6985" indent="-6985"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LOX-RP1+AP-AL/HTPB</a:t>
                      </a:r>
                    </a:p>
                  </a:txBody>
                  <a:tcPr marL="0" marR="73025" marT="23495" marB="0"/>
                </a:tc>
                <a:tc>
                  <a:txBody>
                    <a:bodyPr/>
                    <a:lstStyle/>
                    <a:p>
                      <a:pPr marL="200660" indent="-6985" algn="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8,000</a:t>
                      </a:r>
                    </a:p>
                  </a:txBody>
                  <a:tcPr marL="0" marR="73025" marT="23495" marB="0"/>
                </a:tc>
                <a:tc>
                  <a:txBody>
                    <a:bodyPr/>
                    <a:lstStyle/>
                    <a:p>
                      <a:pPr marL="505460" indent="-6985" algn="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39,000</a:t>
                      </a:r>
                    </a:p>
                  </a:txBody>
                  <a:tcPr marL="0" marR="73025" marT="23495" marB="0"/>
                </a:tc>
                <a:tc>
                  <a:txBody>
                    <a:bodyPr/>
                    <a:lstStyle/>
                    <a:p>
                      <a:pPr marL="415925" indent="-6985" algn="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280,900</a:t>
                      </a:r>
                    </a:p>
                  </a:txBody>
                  <a:tcPr marL="0" marR="73025" marT="23495" marB="0"/>
                </a:tc>
                <a:extLst>
                  <a:ext uri="{0D108BD9-81ED-4DB2-BD59-A6C34878D82A}">
                    <a16:rowId xmlns:a16="http://schemas.microsoft.com/office/drawing/2014/main" val="2242360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6985" indent="-6985"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Ariane 5ES</a:t>
                      </a:r>
                    </a:p>
                  </a:txBody>
                  <a:tcPr marL="0" marR="73025" marT="23495" marB="0"/>
                </a:tc>
                <a:tc>
                  <a:txBody>
                    <a:bodyPr/>
                    <a:lstStyle/>
                    <a:p>
                      <a:pPr marL="230505" indent="-6985"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</a:t>
                      </a:r>
                    </a:p>
                  </a:txBody>
                  <a:tcPr marL="0" marR="73025" marT="23495" marB="0"/>
                </a:tc>
                <a:tc>
                  <a:txBody>
                    <a:bodyPr/>
                    <a:lstStyle/>
                    <a:p>
                      <a:pPr marL="6985" indent="-6985"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AP-Al/HTPB+LOX-LH2+NTO-MMH</a:t>
                      </a:r>
                    </a:p>
                  </a:txBody>
                  <a:tcPr marL="0" marR="73025" marT="23495" marB="0"/>
                </a:tc>
                <a:tc>
                  <a:txBody>
                    <a:bodyPr/>
                    <a:lstStyle/>
                    <a:p>
                      <a:pPr marL="126365" indent="-6985" algn="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21,000</a:t>
                      </a:r>
                    </a:p>
                  </a:txBody>
                  <a:tcPr marL="0" marR="73025" marT="23495" marB="0"/>
                </a:tc>
                <a:tc>
                  <a:txBody>
                    <a:bodyPr/>
                    <a:lstStyle/>
                    <a:p>
                      <a:pPr marL="505460" indent="-6985" algn="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91,900</a:t>
                      </a:r>
                    </a:p>
                  </a:txBody>
                  <a:tcPr marL="0" marR="73025" marT="23495" marB="0"/>
                </a:tc>
                <a:tc>
                  <a:txBody>
                    <a:bodyPr/>
                    <a:lstStyle/>
                    <a:p>
                      <a:pPr marL="415925" indent="-6985" algn="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755,400</a:t>
                      </a:r>
                    </a:p>
                  </a:txBody>
                  <a:tcPr marL="0" marR="73025" marT="23495" marB="0"/>
                </a:tc>
                <a:extLst>
                  <a:ext uri="{0D108BD9-81ED-4DB2-BD59-A6C34878D82A}">
                    <a16:rowId xmlns:a16="http://schemas.microsoft.com/office/drawing/2014/main" val="272015368"/>
                  </a:ext>
                </a:extLst>
              </a:tr>
            </a:tbl>
          </a:graphicData>
        </a:graphic>
      </p:graphicFrame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B326814-D1BD-55F9-ABC2-5DBB3FF8E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3C667-D69E-7349-AA58-5BB05293FE8C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1205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D30D3-C205-EE2D-C194-D113FA4F6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fontAlgn="base"/>
            <a:r>
              <a:rPr lang="en-US" sz="5400" b="1" i="0" u="none" strike="noStrike" dirty="0">
                <a:solidFill>
                  <a:schemeClr val="accent2"/>
                </a:solidFill>
                <a:effectLst/>
                <a:latin typeface="Roboto Slab" panose="020F0502020204030204" pitchFamily="34" charset="0"/>
              </a:rPr>
              <a:t>Launch vehicles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C0971D-B7D5-F578-6DEF-9E8B6B96062B}"/>
              </a:ext>
            </a:extLst>
          </p:cNvPr>
          <p:cNvSpPr txBox="1"/>
          <p:nvPr/>
        </p:nvSpPr>
        <p:spPr>
          <a:xfrm>
            <a:off x="838200" y="6372474"/>
            <a:ext cx="78913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7F888F"/>
                </a:solidFill>
                <a:latin typeface="Open Sans" panose="020B0606030504020204" pitchFamily="34" charset="0"/>
              </a:rPr>
              <a:t>Carbajales</a:t>
            </a:r>
            <a:r>
              <a:rPr lang="en-US" sz="1600" dirty="0">
                <a:solidFill>
                  <a:srgbClr val="7F888F"/>
                </a:solidFill>
                <a:latin typeface="Open Sans" panose="020B0606030504020204" pitchFamily="34" charset="0"/>
              </a:rPr>
              <a:t>-Dale &amp; Murphy (2022) </a:t>
            </a:r>
            <a:r>
              <a:rPr lang="en-US" sz="1600" dirty="0">
                <a:solidFill>
                  <a:srgbClr val="7F888F"/>
                </a:solidFill>
                <a:latin typeface="Open Sans" panose="020B0606030504020204" pitchFamily="34" charset="0"/>
                <a:hlinkClick r:id="rId3"/>
              </a:rPr>
              <a:t>https://doi.org/10.1016/j.scitotenv.2022.159222</a:t>
            </a:r>
            <a:r>
              <a:rPr lang="en-US" sz="1600" dirty="0">
                <a:solidFill>
                  <a:srgbClr val="7F888F"/>
                </a:solidFill>
                <a:latin typeface="Open Sans" panose="020B0606030504020204" pitchFamily="34" charset="0"/>
              </a:rPr>
              <a:t> 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EB29FD89-BFE2-5A35-64FA-9C9D5A9470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9001530"/>
              </p:ext>
            </p:extLst>
          </p:nvPr>
        </p:nvGraphicFramePr>
        <p:xfrm>
          <a:off x="611609" y="1837320"/>
          <a:ext cx="10968781" cy="34992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318">
                  <a:extLst>
                    <a:ext uri="{9D8B030D-6E8A-4147-A177-3AD203B41FA5}">
                      <a16:colId xmlns:a16="http://schemas.microsoft.com/office/drawing/2014/main" val="3890828477"/>
                    </a:ext>
                  </a:extLst>
                </a:gridCol>
                <a:gridCol w="1027430">
                  <a:extLst>
                    <a:ext uri="{9D8B030D-6E8A-4147-A177-3AD203B41FA5}">
                      <a16:colId xmlns:a16="http://schemas.microsoft.com/office/drawing/2014/main" val="3762229880"/>
                    </a:ext>
                  </a:extLst>
                </a:gridCol>
                <a:gridCol w="1948604">
                  <a:extLst>
                    <a:ext uri="{9D8B030D-6E8A-4147-A177-3AD203B41FA5}">
                      <a16:colId xmlns:a16="http://schemas.microsoft.com/office/drawing/2014/main" val="738772740"/>
                    </a:ext>
                  </a:extLst>
                </a:gridCol>
                <a:gridCol w="1956118">
                  <a:extLst>
                    <a:ext uri="{9D8B030D-6E8A-4147-A177-3AD203B41FA5}">
                      <a16:colId xmlns:a16="http://schemas.microsoft.com/office/drawing/2014/main" val="157254891"/>
                    </a:ext>
                  </a:extLst>
                </a:gridCol>
                <a:gridCol w="2060893">
                  <a:extLst>
                    <a:ext uri="{9D8B030D-6E8A-4147-A177-3AD203B41FA5}">
                      <a16:colId xmlns:a16="http://schemas.microsoft.com/office/drawing/2014/main" val="395689629"/>
                    </a:ext>
                  </a:extLst>
                </a:gridCol>
                <a:gridCol w="2070418">
                  <a:extLst>
                    <a:ext uri="{9D8B030D-6E8A-4147-A177-3AD203B41FA5}">
                      <a16:colId xmlns:a16="http://schemas.microsoft.com/office/drawing/2014/main" val="34013288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="1" i="0" dirty="0">
                          <a:latin typeface="Roboto Slab" pitchFamily="2" charset="0"/>
                          <a:ea typeface="Roboto Slab" pitchFamily="2" charset="0"/>
                          <a:cs typeface="Roboto Slab" pitchFamily="2" charset="0"/>
                        </a:rPr>
                        <a:t>Launch vehicle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dirty="0" err="1">
                          <a:latin typeface="Roboto Slab" pitchFamily="2" charset="0"/>
                          <a:ea typeface="Roboto Slab" pitchFamily="2" charset="0"/>
                          <a:cs typeface="Roboto Slab" pitchFamily="2" charset="0"/>
                        </a:rPr>
                        <a:t>Stages</a:t>
                      </a:r>
                      <a:r>
                        <a:rPr lang="en-US" sz="1800" b="1" i="0" baseline="30000" dirty="0" err="1">
                          <a:latin typeface="Roboto Slab" pitchFamily="2" charset="0"/>
                          <a:ea typeface="Roboto Slab" pitchFamily="2" charset="0"/>
                          <a:cs typeface="Roboto Slab" pitchFamily="2" charset="0"/>
                        </a:rPr>
                        <a:t>a</a:t>
                      </a:r>
                      <a:endParaRPr lang="en-US" sz="1800" b="1" i="0" baseline="30000" dirty="0">
                        <a:latin typeface="Roboto Slab" pitchFamily="2" charset="0"/>
                        <a:ea typeface="Roboto Slab" pitchFamily="2" charset="0"/>
                        <a:cs typeface="Roboto Slab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dirty="0">
                          <a:latin typeface="Roboto Slab" pitchFamily="2" charset="0"/>
                          <a:ea typeface="Roboto Slab" pitchFamily="2" charset="0"/>
                          <a:cs typeface="Roboto Slab" pitchFamily="2" charset="0"/>
                        </a:rPr>
                        <a:t>Propellant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i="0" dirty="0">
                          <a:latin typeface="Roboto Slab" pitchFamily="2" charset="0"/>
                          <a:ea typeface="Roboto Slab" pitchFamily="2" charset="0"/>
                          <a:cs typeface="Roboto Slab" pitchFamily="2" charset="0"/>
                        </a:rPr>
                        <a:t>Payload to </a:t>
                      </a:r>
                      <a:r>
                        <a:rPr lang="en-US" sz="1800" b="1" i="0" dirty="0" err="1">
                          <a:latin typeface="Roboto Slab" pitchFamily="2" charset="0"/>
                          <a:ea typeface="Roboto Slab" pitchFamily="2" charset="0"/>
                          <a:cs typeface="Roboto Slab" pitchFamily="2" charset="0"/>
                        </a:rPr>
                        <a:t>LEO</a:t>
                      </a:r>
                      <a:r>
                        <a:rPr lang="en-US" sz="1800" b="1" i="0" baseline="30000" dirty="0" err="1">
                          <a:latin typeface="Roboto Slab" pitchFamily="2" charset="0"/>
                          <a:ea typeface="Roboto Slab" pitchFamily="2" charset="0"/>
                          <a:cs typeface="Roboto Slab" pitchFamily="2" charset="0"/>
                        </a:rPr>
                        <a:t>b</a:t>
                      </a:r>
                      <a:endParaRPr lang="en-US" sz="1800" b="1" i="0" baseline="30000" dirty="0">
                        <a:latin typeface="Roboto Slab" pitchFamily="2" charset="0"/>
                        <a:ea typeface="Roboto Slab" pitchFamily="2" charset="0"/>
                        <a:cs typeface="Roboto Slab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i="0" baseline="0" dirty="0">
                          <a:latin typeface="Roboto Slab" pitchFamily="2" charset="0"/>
                          <a:ea typeface="Roboto Slab" pitchFamily="2" charset="0"/>
                          <a:cs typeface="Roboto Slab" pitchFamily="2" charset="0"/>
                        </a:rPr>
                        <a:t>Empty mass [kg]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i="0" baseline="0" dirty="0">
                          <a:latin typeface="Roboto Slab" pitchFamily="2" charset="0"/>
                          <a:ea typeface="Roboto Slab" pitchFamily="2" charset="0"/>
                          <a:cs typeface="Roboto Slab" pitchFamily="2" charset="0"/>
                        </a:rPr>
                        <a:t>Fueled mass [kg]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086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6985" indent="-6985"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Soyuz 2.1a</a:t>
                      </a:r>
                    </a:p>
                  </a:txBody>
                  <a:tcPr marL="0" marR="73025" marT="23495" marB="0"/>
                </a:tc>
                <a:tc>
                  <a:txBody>
                    <a:bodyPr/>
                    <a:lstStyle/>
                    <a:p>
                      <a:pPr marL="230505" indent="-6985"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</a:t>
                      </a:r>
                    </a:p>
                  </a:txBody>
                  <a:tcPr marL="0" marR="73025" marT="23495" marB="0"/>
                </a:tc>
                <a:tc>
                  <a:txBody>
                    <a:bodyPr/>
                    <a:lstStyle/>
                    <a:p>
                      <a:pPr marL="6985" indent="-6985"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LOX-RP1</a:t>
                      </a:r>
                    </a:p>
                  </a:txBody>
                  <a:tcPr marL="0" marR="73025" marT="23495" marB="0"/>
                </a:tc>
                <a:tc>
                  <a:txBody>
                    <a:bodyPr/>
                    <a:lstStyle/>
                    <a:p>
                      <a:pPr marL="200660" indent="-6985" algn="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7,800</a:t>
                      </a:r>
                    </a:p>
                  </a:txBody>
                  <a:tcPr marL="0" marR="73025" marT="23495" marB="0"/>
                </a:tc>
                <a:tc>
                  <a:txBody>
                    <a:bodyPr/>
                    <a:lstStyle/>
                    <a:p>
                      <a:pPr marL="505460" indent="-6985" algn="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24,500</a:t>
                      </a:r>
                    </a:p>
                  </a:txBody>
                  <a:tcPr marL="0" marR="73025" marT="23495" marB="0"/>
                </a:tc>
                <a:tc>
                  <a:txBody>
                    <a:bodyPr/>
                    <a:lstStyle/>
                    <a:p>
                      <a:pPr marL="415925" indent="-6985" algn="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308,200</a:t>
                      </a:r>
                    </a:p>
                  </a:txBody>
                  <a:tcPr marL="0" marR="73025" marT="23495" marB="0"/>
                </a:tc>
                <a:extLst>
                  <a:ext uri="{0D108BD9-81ED-4DB2-BD59-A6C34878D82A}">
                    <a16:rowId xmlns:a16="http://schemas.microsoft.com/office/drawing/2014/main" val="29382190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6985" indent="-6985"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Proton-K</a:t>
                      </a:r>
                    </a:p>
                  </a:txBody>
                  <a:tcPr marL="0" marR="73025" marT="23495" marB="0"/>
                </a:tc>
                <a:tc>
                  <a:txBody>
                    <a:bodyPr/>
                    <a:lstStyle/>
                    <a:p>
                      <a:pPr marL="230505" indent="-6985"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</a:t>
                      </a:r>
                    </a:p>
                  </a:txBody>
                  <a:tcPr marL="0" marR="73025" marT="23495" marB="0"/>
                </a:tc>
                <a:tc>
                  <a:txBody>
                    <a:bodyPr/>
                    <a:lstStyle/>
                    <a:p>
                      <a:pPr marL="6985" indent="-6985"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NTO-UDMH</a:t>
                      </a:r>
                    </a:p>
                  </a:txBody>
                  <a:tcPr marL="0" marR="73025" marT="23495" marB="0"/>
                </a:tc>
                <a:tc>
                  <a:txBody>
                    <a:bodyPr/>
                    <a:lstStyle/>
                    <a:p>
                      <a:pPr marL="126365" indent="-6985" algn="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19,760</a:t>
                      </a:r>
                    </a:p>
                  </a:txBody>
                  <a:tcPr marL="0" marR="73025" marT="23495" marB="0"/>
                </a:tc>
                <a:tc>
                  <a:txBody>
                    <a:bodyPr/>
                    <a:lstStyle/>
                    <a:p>
                      <a:pPr marL="505460" indent="-6985" algn="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47,000</a:t>
                      </a:r>
                    </a:p>
                  </a:txBody>
                  <a:tcPr marL="0" marR="73025" marT="23495" marB="0"/>
                </a:tc>
                <a:tc>
                  <a:txBody>
                    <a:bodyPr/>
                    <a:lstStyle/>
                    <a:p>
                      <a:pPr marL="415925" indent="-6985" algn="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669,100</a:t>
                      </a:r>
                    </a:p>
                  </a:txBody>
                  <a:tcPr marL="0" marR="73025" marT="23495" marB="0"/>
                </a:tc>
                <a:extLst>
                  <a:ext uri="{0D108BD9-81ED-4DB2-BD59-A6C34878D82A}">
                    <a16:rowId xmlns:a16="http://schemas.microsoft.com/office/drawing/2014/main" val="5560697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6985" indent="-6985"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Vostok-L</a:t>
                      </a:r>
                    </a:p>
                  </a:txBody>
                  <a:tcPr marL="0" marR="73025" marT="23495" marB="0"/>
                </a:tc>
                <a:tc>
                  <a:txBody>
                    <a:bodyPr/>
                    <a:lstStyle/>
                    <a:p>
                      <a:pPr marL="230505" indent="-6985"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</a:t>
                      </a:r>
                    </a:p>
                  </a:txBody>
                  <a:tcPr marL="0" marR="73025" marT="23495" marB="0"/>
                </a:tc>
                <a:tc>
                  <a:txBody>
                    <a:bodyPr/>
                    <a:lstStyle/>
                    <a:p>
                      <a:pPr marL="6985" indent="-6985"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LOX-RP1</a:t>
                      </a:r>
                    </a:p>
                  </a:txBody>
                  <a:tcPr marL="0" marR="73025" marT="23495" marB="0"/>
                </a:tc>
                <a:tc>
                  <a:txBody>
                    <a:bodyPr/>
                    <a:lstStyle/>
                    <a:p>
                      <a:pPr marL="200660" indent="-6985" algn="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4,550</a:t>
                      </a:r>
                    </a:p>
                  </a:txBody>
                  <a:tcPr marL="0" marR="73025" marT="23495" marB="0"/>
                </a:tc>
                <a:tc>
                  <a:txBody>
                    <a:bodyPr/>
                    <a:lstStyle/>
                    <a:p>
                      <a:pPr marL="505460" indent="-6985" algn="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23,200</a:t>
                      </a:r>
                    </a:p>
                  </a:txBody>
                  <a:tcPr marL="0" marR="73025" marT="23495" marB="0"/>
                </a:tc>
                <a:tc>
                  <a:txBody>
                    <a:bodyPr/>
                    <a:lstStyle/>
                    <a:p>
                      <a:pPr marL="415925" indent="-6985" algn="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277,700</a:t>
                      </a:r>
                    </a:p>
                  </a:txBody>
                  <a:tcPr marL="0" marR="73025" marT="23495" marB="0"/>
                </a:tc>
                <a:extLst>
                  <a:ext uri="{0D108BD9-81ED-4DB2-BD59-A6C34878D82A}">
                    <a16:rowId xmlns:a16="http://schemas.microsoft.com/office/drawing/2014/main" val="7640214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6985" indent="-6985"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White Knight Two</a:t>
                      </a:r>
                    </a:p>
                  </a:txBody>
                  <a:tcPr marL="0" marR="73025" marT="23495" marB="0"/>
                </a:tc>
                <a:tc>
                  <a:txBody>
                    <a:bodyPr/>
                    <a:lstStyle/>
                    <a:p>
                      <a:pPr marL="230505" indent="-6985"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</a:t>
                      </a:r>
                    </a:p>
                  </a:txBody>
                  <a:tcPr marL="0" marR="73025" marT="23495" marB="0"/>
                </a:tc>
                <a:tc>
                  <a:txBody>
                    <a:bodyPr/>
                    <a:lstStyle/>
                    <a:p>
                      <a:pPr marL="6985" indent="-6985"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Air-RP1</a:t>
                      </a:r>
                    </a:p>
                  </a:txBody>
                  <a:tcPr marL="0" marR="73025" marT="23495" marB="0"/>
                </a:tc>
                <a:tc>
                  <a:txBody>
                    <a:bodyPr/>
                    <a:lstStyle/>
                    <a:p>
                      <a:pPr marL="83820" indent="-6985" algn="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17,000</a:t>
                      </a:r>
                      <a:r>
                        <a:rPr lang="en-US" sz="1600" baseline="300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73025" marT="23495" marB="0"/>
                </a:tc>
                <a:tc>
                  <a:txBody>
                    <a:bodyPr/>
                    <a:lstStyle/>
                    <a:p>
                      <a:pPr marL="579755" indent="-6985" algn="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8,800</a:t>
                      </a:r>
                    </a:p>
                  </a:txBody>
                  <a:tcPr marL="0" marR="73025" marT="23495" marB="0"/>
                </a:tc>
                <a:tc>
                  <a:txBody>
                    <a:bodyPr/>
                    <a:lstStyle/>
                    <a:p>
                      <a:pPr marL="490220" indent="-6985" algn="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18,600</a:t>
                      </a:r>
                    </a:p>
                  </a:txBody>
                  <a:tcPr marL="0" marR="73025" marT="23495" marB="0"/>
                </a:tc>
                <a:extLst>
                  <a:ext uri="{0D108BD9-81ED-4DB2-BD59-A6C34878D82A}">
                    <a16:rowId xmlns:a16="http://schemas.microsoft.com/office/drawing/2014/main" val="36894861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6985" indent="-6985"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New Shepard</a:t>
                      </a:r>
                    </a:p>
                  </a:txBody>
                  <a:tcPr marL="0" marR="73025" marT="23495" marB="0"/>
                </a:tc>
                <a:tc>
                  <a:txBody>
                    <a:bodyPr/>
                    <a:lstStyle/>
                    <a:p>
                      <a:pPr marL="230505" indent="-6985"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</a:t>
                      </a:r>
                    </a:p>
                  </a:txBody>
                  <a:tcPr marL="0" marR="73025" marT="23495" marB="0"/>
                </a:tc>
                <a:tc>
                  <a:txBody>
                    <a:bodyPr/>
                    <a:lstStyle/>
                    <a:p>
                      <a:pPr marL="6985" indent="-6985"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LOX-LH2</a:t>
                      </a:r>
                    </a:p>
                  </a:txBody>
                  <a:tcPr marL="0" marR="73025" marT="23495" marB="0"/>
                </a:tc>
                <a:tc>
                  <a:txBody>
                    <a:bodyPr/>
                    <a:lstStyle/>
                    <a:p>
                      <a:pPr marL="154940" indent="-6985" algn="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5,400</a:t>
                      </a:r>
                      <a:r>
                        <a:rPr lang="en-US" sz="1600" baseline="300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j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73025" marT="23495" marB="0"/>
                </a:tc>
                <a:tc>
                  <a:txBody>
                    <a:bodyPr/>
                    <a:lstStyle/>
                    <a:p>
                      <a:pPr marL="505460" indent="-6985" algn="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13,600</a:t>
                      </a:r>
                    </a:p>
                  </a:txBody>
                  <a:tcPr marL="0" marR="73025" marT="23495" marB="0"/>
                </a:tc>
                <a:tc>
                  <a:txBody>
                    <a:bodyPr/>
                    <a:lstStyle/>
                    <a:p>
                      <a:pPr marL="490220" indent="-6985" algn="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40,800</a:t>
                      </a:r>
                    </a:p>
                  </a:txBody>
                  <a:tcPr marL="0" marR="73025" marT="23495" marB="0"/>
                </a:tc>
                <a:extLst>
                  <a:ext uri="{0D108BD9-81ED-4DB2-BD59-A6C34878D82A}">
                    <a16:rowId xmlns:a16="http://schemas.microsoft.com/office/drawing/2014/main" val="374068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6985" indent="-6985"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Atlas V 401</a:t>
                      </a:r>
                    </a:p>
                  </a:txBody>
                  <a:tcPr marL="0" marR="73025" marT="23495" marB="0"/>
                </a:tc>
                <a:tc>
                  <a:txBody>
                    <a:bodyPr/>
                    <a:lstStyle/>
                    <a:p>
                      <a:pPr marL="230505" indent="-6985"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</a:t>
                      </a:r>
                    </a:p>
                  </a:txBody>
                  <a:tcPr marL="0" marR="73025" marT="23495" marB="0"/>
                </a:tc>
                <a:tc>
                  <a:txBody>
                    <a:bodyPr/>
                    <a:lstStyle/>
                    <a:p>
                      <a:pPr marL="6985" indent="-6985"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LOX-RP1+LOX-LH2</a:t>
                      </a:r>
                    </a:p>
                  </a:txBody>
                  <a:tcPr marL="0" marR="73025" marT="23495" marB="0"/>
                </a:tc>
                <a:tc>
                  <a:txBody>
                    <a:bodyPr/>
                    <a:lstStyle/>
                    <a:p>
                      <a:pPr marL="200660" indent="-6985" algn="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9,800</a:t>
                      </a:r>
                    </a:p>
                  </a:txBody>
                  <a:tcPr marL="0" marR="73025" marT="23495" marB="0"/>
                </a:tc>
                <a:tc>
                  <a:txBody>
                    <a:bodyPr/>
                    <a:lstStyle/>
                    <a:p>
                      <a:pPr marL="505460" indent="-6985" algn="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23,400</a:t>
                      </a:r>
                    </a:p>
                  </a:txBody>
                  <a:tcPr marL="0" marR="73025" marT="23495" marB="0"/>
                </a:tc>
                <a:tc>
                  <a:txBody>
                    <a:bodyPr/>
                    <a:lstStyle/>
                    <a:p>
                      <a:pPr marL="415925" indent="-6985" algn="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328,300</a:t>
                      </a:r>
                    </a:p>
                  </a:txBody>
                  <a:tcPr marL="0" marR="73025" marT="23495" marB="0"/>
                </a:tc>
                <a:extLst>
                  <a:ext uri="{0D108BD9-81ED-4DB2-BD59-A6C34878D82A}">
                    <a16:rowId xmlns:a16="http://schemas.microsoft.com/office/drawing/2014/main" val="636073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6985" indent="-6985"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Atlas V 501</a:t>
                      </a:r>
                    </a:p>
                  </a:txBody>
                  <a:tcPr marL="0" marR="73025" marT="23495" marB="0"/>
                </a:tc>
                <a:tc>
                  <a:txBody>
                    <a:bodyPr/>
                    <a:lstStyle/>
                    <a:p>
                      <a:pPr marL="230505" indent="-6985"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</a:t>
                      </a:r>
                    </a:p>
                  </a:txBody>
                  <a:tcPr marL="0" marR="73025" marT="23495" marB="0"/>
                </a:tc>
                <a:tc>
                  <a:txBody>
                    <a:bodyPr/>
                    <a:lstStyle/>
                    <a:p>
                      <a:pPr marL="6985" indent="-6985"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LOX-RP1+LOX-LH2</a:t>
                      </a:r>
                    </a:p>
                  </a:txBody>
                  <a:tcPr marL="0" marR="73025" marT="23495" marB="0"/>
                </a:tc>
                <a:tc>
                  <a:txBody>
                    <a:bodyPr/>
                    <a:lstStyle/>
                    <a:p>
                      <a:pPr marL="200660" indent="-6985" algn="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8,100</a:t>
                      </a:r>
                    </a:p>
                  </a:txBody>
                  <a:tcPr marL="0" marR="73025" marT="23495" marB="0"/>
                </a:tc>
                <a:tc>
                  <a:txBody>
                    <a:bodyPr/>
                    <a:lstStyle/>
                    <a:p>
                      <a:pPr marL="505460" indent="-6985" algn="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23,400</a:t>
                      </a:r>
                    </a:p>
                  </a:txBody>
                  <a:tcPr marL="0" marR="73025" marT="23495" marB="0"/>
                </a:tc>
                <a:tc>
                  <a:txBody>
                    <a:bodyPr/>
                    <a:lstStyle/>
                    <a:p>
                      <a:pPr marL="415925" indent="-6985" algn="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328,300</a:t>
                      </a:r>
                    </a:p>
                  </a:txBody>
                  <a:tcPr marL="0" marR="73025" marT="23495" marB="0"/>
                </a:tc>
                <a:extLst>
                  <a:ext uri="{0D108BD9-81ED-4DB2-BD59-A6C34878D82A}">
                    <a16:rowId xmlns:a16="http://schemas.microsoft.com/office/drawing/2014/main" val="5126779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6985" indent="-6985"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Atlas V N22</a:t>
                      </a:r>
                    </a:p>
                  </a:txBody>
                  <a:tcPr marL="0" marR="73025" marT="23495" marB="0"/>
                </a:tc>
                <a:tc>
                  <a:txBody>
                    <a:bodyPr/>
                    <a:lstStyle/>
                    <a:p>
                      <a:pPr marL="230505" indent="-6985"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</a:t>
                      </a:r>
                    </a:p>
                  </a:txBody>
                  <a:tcPr marL="0" marR="73025" marT="23495" marB="0"/>
                </a:tc>
                <a:tc>
                  <a:txBody>
                    <a:bodyPr/>
                    <a:lstStyle/>
                    <a:p>
                      <a:pPr marL="6985" indent="-6985"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AP-Al/PBAN+LOX-RP1+LOX-LH2</a:t>
                      </a:r>
                    </a:p>
                  </a:txBody>
                  <a:tcPr marL="0" marR="73025" marT="23495" marB="0"/>
                </a:tc>
                <a:tc>
                  <a:txBody>
                    <a:bodyPr/>
                    <a:lstStyle/>
                    <a:p>
                      <a:pPr marL="126365" indent="-6985" algn="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13,000</a:t>
                      </a:r>
                    </a:p>
                  </a:txBody>
                  <a:tcPr marL="0" marR="73025" marT="23495" marB="0"/>
                </a:tc>
                <a:tc>
                  <a:txBody>
                    <a:bodyPr/>
                    <a:lstStyle/>
                    <a:p>
                      <a:pPr marL="505460" indent="-6985" algn="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31,500</a:t>
                      </a:r>
                    </a:p>
                  </a:txBody>
                  <a:tcPr marL="0" marR="73025" marT="23495" marB="0"/>
                </a:tc>
                <a:tc>
                  <a:txBody>
                    <a:bodyPr/>
                    <a:lstStyle/>
                    <a:p>
                      <a:pPr marL="415925" indent="-6985" algn="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421,700</a:t>
                      </a:r>
                    </a:p>
                  </a:txBody>
                  <a:tcPr marL="0" marR="73025" marT="23495" marB="0"/>
                </a:tc>
                <a:extLst>
                  <a:ext uri="{0D108BD9-81ED-4DB2-BD59-A6C34878D82A}">
                    <a16:rowId xmlns:a16="http://schemas.microsoft.com/office/drawing/2014/main" val="1691824673"/>
                  </a:ext>
                </a:extLst>
              </a:tr>
            </a:tbl>
          </a:graphicData>
        </a:graphic>
      </p:graphicFrame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B326814-D1BD-55F9-ABC2-5DBB3FF8E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3C667-D69E-7349-AA58-5BB05293FE8C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4204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D30D3-C205-EE2D-C194-D113FA4F6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fontAlgn="base"/>
            <a:r>
              <a:rPr lang="en-US" sz="5400" b="1" i="0" u="none" strike="noStrike" dirty="0">
                <a:solidFill>
                  <a:schemeClr val="accent2"/>
                </a:solidFill>
                <a:effectLst/>
                <a:latin typeface="Roboto Slab" panose="020F0502020204030204" pitchFamily="34" charset="0"/>
              </a:rPr>
              <a:t>Launch </a:t>
            </a:r>
            <a:br>
              <a:rPr lang="en-US" sz="5400" b="1" i="0" u="none" strike="noStrike" dirty="0">
                <a:solidFill>
                  <a:schemeClr val="accent2"/>
                </a:solidFill>
                <a:effectLst/>
                <a:latin typeface="Roboto Slab" panose="020F0502020204030204" pitchFamily="34" charset="0"/>
              </a:rPr>
            </a:br>
            <a:r>
              <a:rPr lang="en-US" sz="5400" b="1" i="0" u="none" strike="noStrike" dirty="0">
                <a:solidFill>
                  <a:schemeClr val="accent2"/>
                </a:solidFill>
                <a:effectLst/>
                <a:latin typeface="Roboto Slab" panose="020F0502020204030204" pitchFamily="34" charset="0"/>
              </a:rPr>
              <a:t>vehicles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C0971D-B7D5-F578-6DEF-9E8B6B96062B}"/>
              </a:ext>
            </a:extLst>
          </p:cNvPr>
          <p:cNvSpPr txBox="1"/>
          <p:nvPr/>
        </p:nvSpPr>
        <p:spPr>
          <a:xfrm>
            <a:off x="838200" y="6372474"/>
            <a:ext cx="78913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7F888F"/>
                </a:solidFill>
                <a:latin typeface="Open Sans" panose="020B0606030504020204" pitchFamily="34" charset="0"/>
              </a:rPr>
              <a:t>Carbajales</a:t>
            </a:r>
            <a:r>
              <a:rPr lang="en-US" sz="1600" dirty="0">
                <a:solidFill>
                  <a:srgbClr val="7F888F"/>
                </a:solidFill>
                <a:latin typeface="Open Sans" panose="020B0606030504020204" pitchFamily="34" charset="0"/>
              </a:rPr>
              <a:t>-Dale &amp; Murphy (2022) </a:t>
            </a:r>
            <a:r>
              <a:rPr lang="en-US" sz="1600" dirty="0">
                <a:solidFill>
                  <a:srgbClr val="7F888F"/>
                </a:solidFill>
                <a:latin typeface="Open Sans" panose="020B0606030504020204" pitchFamily="34" charset="0"/>
                <a:hlinkClick r:id="rId3"/>
              </a:rPr>
              <a:t>https://doi.org/10.1016/j.scitotenv.2022.159222</a:t>
            </a:r>
            <a:r>
              <a:rPr lang="en-US" sz="1600" dirty="0">
                <a:solidFill>
                  <a:srgbClr val="7F888F"/>
                </a:solidFill>
                <a:latin typeface="Open Sans" panose="020B0606030504020204" pitchFamily="34" charset="0"/>
              </a:rPr>
              <a:t>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B326814-D1BD-55F9-ABC2-5DBB3FF8E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3C667-D69E-7349-AA58-5BB05293FE8C}" type="slidenum">
              <a:rPr lang="en-US" smtClean="0"/>
              <a:t>18</a:t>
            </a:fld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74E6AFE-E3A1-05CF-B40B-A0AA91C4B1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051" y="365124"/>
            <a:ext cx="7290185" cy="5832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2A8D1DA-1CAE-0D58-47C6-D113E0E16E47}"/>
              </a:ext>
            </a:extLst>
          </p:cNvPr>
          <p:cNvSpPr txBox="1">
            <a:spLocks/>
          </p:cNvSpPr>
          <p:nvPr/>
        </p:nvSpPr>
        <p:spPr>
          <a:xfrm>
            <a:off x="357764" y="1886200"/>
            <a:ext cx="4186287" cy="448627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7F88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7F88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7F88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7F88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7F88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Propellant mass increases as a power function of payload to </a:t>
            </a:r>
            <a:r>
              <a:rPr lang="en-US" sz="2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LEO</a:t>
            </a:r>
          </a:p>
          <a:p>
            <a:r>
              <a:rPr lang="en-US" sz="2400" dirty="0"/>
              <a:t>1 kg to LEO requires </a:t>
            </a:r>
            <a:r>
              <a:rPr lang="en-US" sz="2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1200 kg</a:t>
            </a:r>
            <a:r>
              <a:rPr lang="en-US" sz="2400" dirty="0"/>
              <a:t> of propellant</a:t>
            </a:r>
          </a:p>
          <a:p>
            <a:r>
              <a:rPr lang="en-US" sz="2400" dirty="0"/>
              <a:t>1000 kg requires </a:t>
            </a:r>
            <a:r>
              <a:rPr lang="en-US" sz="2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88,000 kg</a:t>
            </a:r>
          </a:p>
          <a:p>
            <a:r>
              <a:rPr lang="en-US" sz="2400" dirty="0"/>
              <a:t>Payload to trans-lunar injection requires </a:t>
            </a:r>
            <a:r>
              <a:rPr lang="en-US" sz="2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2.8</a:t>
            </a:r>
            <a:r>
              <a:rPr lang="en-US" sz="2400" dirty="0"/>
              <a:t> times LEO requirement</a:t>
            </a:r>
          </a:p>
          <a:p>
            <a:r>
              <a:rPr lang="en-US" sz="2400" dirty="0"/>
              <a:t>Payload to Mars transfer orbit (MTO) requires </a:t>
            </a:r>
            <a:r>
              <a:rPr lang="en-US" sz="2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3.6</a:t>
            </a:r>
            <a:r>
              <a:rPr lang="en-US" sz="2400" dirty="0"/>
              <a:t> times LEO requirement</a:t>
            </a:r>
          </a:p>
          <a:p>
            <a:endParaRPr lang="en-US" sz="24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endParaRPr lang="en-US" sz="24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6871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D30D3-C205-EE2D-C194-D113FA4F6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 fontAlgn="base"/>
            <a:r>
              <a:rPr lang="en-US" sz="4800" b="1" i="0" u="none" strike="noStrike" dirty="0">
                <a:solidFill>
                  <a:schemeClr val="accent2"/>
                </a:solidFill>
                <a:effectLst/>
                <a:latin typeface="Roboto Slab" panose="020F0502020204030204" pitchFamily="34" charset="0"/>
              </a:rPr>
              <a:t>Environmental impact categories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C0971D-B7D5-F578-6DEF-9E8B6B96062B}"/>
              </a:ext>
            </a:extLst>
          </p:cNvPr>
          <p:cNvSpPr txBox="1"/>
          <p:nvPr/>
        </p:nvSpPr>
        <p:spPr>
          <a:xfrm>
            <a:off x="838200" y="6372474"/>
            <a:ext cx="78913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7F888F"/>
                </a:solidFill>
                <a:latin typeface="Open Sans" panose="020B0606030504020204" pitchFamily="34" charset="0"/>
              </a:rPr>
              <a:t>Carbajales</a:t>
            </a:r>
            <a:r>
              <a:rPr lang="en-US" sz="1600" dirty="0">
                <a:solidFill>
                  <a:srgbClr val="7F888F"/>
                </a:solidFill>
                <a:latin typeface="Open Sans" panose="020B0606030504020204" pitchFamily="34" charset="0"/>
              </a:rPr>
              <a:t>-Dale &amp; Murphy (2022) </a:t>
            </a:r>
            <a:r>
              <a:rPr lang="en-US" sz="1600" dirty="0">
                <a:solidFill>
                  <a:srgbClr val="7F888F"/>
                </a:solidFill>
                <a:latin typeface="Open Sans" panose="020B0606030504020204" pitchFamily="34" charset="0"/>
                <a:hlinkClick r:id="rId3"/>
              </a:rPr>
              <a:t>https://doi.org/10.1016/j.scitotenv.2022.159222</a:t>
            </a:r>
            <a:r>
              <a:rPr lang="en-US" sz="1600" dirty="0">
                <a:solidFill>
                  <a:srgbClr val="7F888F"/>
                </a:solidFill>
                <a:latin typeface="Open Sans" panose="020B0606030504020204" pitchFamily="34" charset="0"/>
              </a:rPr>
              <a:t>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B326814-D1BD-55F9-ABC2-5DBB3FF8E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3C667-D69E-7349-AA58-5BB05293FE8C}" type="slidenum">
              <a:rPr lang="en-US" smtClean="0"/>
              <a:t>19</a:t>
            </a:fld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2FD78FC-EA9B-D0D0-45A2-BD374BB1659C}"/>
              </a:ext>
            </a:extLst>
          </p:cNvPr>
          <p:cNvGrpSpPr>
            <a:grpSpLocks noChangeAspect="1"/>
          </p:cNvGrpSpPr>
          <p:nvPr/>
        </p:nvGrpSpPr>
        <p:grpSpPr>
          <a:xfrm>
            <a:off x="838201" y="2419145"/>
            <a:ext cx="3065684" cy="2076172"/>
            <a:chOff x="1390592" y="3044534"/>
            <a:chExt cx="1692000" cy="85211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AE8C971-5EAD-F37E-A9B2-C23FAF755D62}"/>
                </a:ext>
              </a:extLst>
            </p:cNvPr>
            <p:cNvSpPr>
              <a:spLocks/>
            </p:cNvSpPr>
            <p:nvPr/>
          </p:nvSpPr>
          <p:spPr>
            <a:xfrm>
              <a:off x="1390592" y="3044534"/>
              <a:ext cx="1692000" cy="252000"/>
            </a:xfrm>
            <a:prstGeom prst="rect">
              <a:avLst/>
            </a:prstGeom>
            <a:solidFill>
              <a:srgbClr val="4E79A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LV materials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5D69566-88F3-4E9F-B1E6-584E591017B3}"/>
                </a:ext>
              </a:extLst>
            </p:cNvPr>
            <p:cNvSpPr>
              <a:spLocks/>
            </p:cNvSpPr>
            <p:nvPr/>
          </p:nvSpPr>
          <p:spPr>
            <a:xfrm>
              <a:off x="1390592" y="3344592"/>
              <a:ext cx="1692000" cy="252000"/>
            </a:xfrm>
            <a:prstGeom prst="rect">
              <a:avLst/>
            </a:prstGeom>
            <a:solidFill>
              <a:srgbClr val="E1565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Prop. manufacture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68821D3-EDB8-7EE5-4462-776CC05C1054}"/>
                </a:ext>
              </a:extLst>
            </p:cNvPr>
            <p:cNvSpPr>
              <a:spLocks/>
            </p:cNvSpPr>
            <p:nvPr/>
          </p:nvSpPr>
          <p:spPr>
            <a:xfrm>
              <a:off x="1390592" y="3644650"/>
              <a:ext cx="1692000" cy="252000"/>
            </a:xfrm>
            <a:prstGeom prst="rect">
              <a:avLst/>
            </a:prstGeom>
            <a:solidFill>
              <a:srgbClr val="F28E2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Prop. combustion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FD61B4B1-BE34-D7E0-4C0B-BED87959F9B3}"/>
              </a:ext>
            </a:extLst>
          </p:cNvPr>
          <p:cNvSpPr txBox="1"/>
          <p:nvPr/>
        </p:nvSpPr>
        <p:spPr>
          <a:xfrm>
            <a:off x="5318144" y="1465276"/>
            <a:ext cx="6822765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7F888F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TRACI midpoint impact categories: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7F888F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acidification [kg SO</a:t>
            </a:r>
            <a:r>
              <a:rPr lang="en-US" sz="2800" baseline="-25000" dirty="0">
                <a:solidFill>
                  <a:srgbClr val="7F888F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lang="en-US" sz="2800" dirty="0">
                <a:solidFill>
                  <a:srgbClr val="7F888F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-eq],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rgbClr val="7F888F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carcinogenics</a:t>
            </a:r>
            <a:r>
              <a:rPr lang="en-US" sz="2800" dirty="0">
                <a:solidFill>
                  <a:srgbClr val="7F888F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[</a:t>
            </a:r>
            <a:r>
              <a:rPr lang="en-US" sz="2800" dirty="0" err="1">
                <a:solidFill>
                  <a:srgbClr val="7F888F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CTUh</a:t>
            </a:r>
            <a:r>
              <a:rPr lang="en-US" sz="2800" dirty="0">
                <a:solidFill>
                  <a:srgbClr val="7F888F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],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7F888F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ecotoxicity [</a:t>
            </a:r>
            <a:r>
              <a:rPr lang="en-US" sz="2800" dirty="0" err="1">
                <a:solidFill>
                  <a:srgbClr val="7F888F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CTUe</a:t>
            </a:r>
            <a:r>
              <a:rPr lang="en-US" sz="2800" dirty="0">
                <a:solidFill>
                  <a:srgbClr val="7F888F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],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7F888F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eutrophication [kg N-eq],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7F888F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fossil fuel depletion [MJ surplus],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7F888F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global warming [kg CO</a:t>
            </a:r>
            <a:r>
              <a:rPr lang="en-US" sz="2800" baseline="-25000" dirty="0">
                <a:solidFill>
                  <a:srgbClr val="7F888F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lang="en-US" sz="2800" dirty="0">
                <a:solidFill>
                  <a:srgbClr val="7F888F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-eq],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7F888F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non-</a:t>
            </a:r>
            <a:r>
              <a:rPr lang="en-US" sz="2800" dirty="0" err="1">
                <a:solidFill>
                  <a:srgbClr val="7F888F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carcinogenics</a:t>
            </a:r>
            <a:r>
              <a:rPr lang="en-US" sz="2800" dirty="0">
                <a:solidFill>
                  <a:srgbClr val="7F888F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[</a:t>
            </a:r>
            <a:r>
              <a:rPr lang="en-US" sz="2800" dirty="0" err="1">
                <a:solidFill>
                  <a:srgbClr val="7F888F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CTUh</a:t>
            </a:r>
            <a:r>
              <a:rPr lang="en-US" sz="2800" dirty="0">
                <a:solidFill>
                  <a:srgbClr val="7F888F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],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7F888F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ozone depletion [CFC-11-eq],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7F888F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respiratory effects [kg PM2.5-eq], and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7F888F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smog [kg O</a:t>
            </a:r>
            <a:r>
              <a:rPr lang="en-US" sz="2800" baseline="-25000" dirty="0">
                <a:solidFill>
                  <a:srgbClr val="7F888F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  <a:r>
              <a:rPr lang="en-US" sz="2800" dirty="0">
                <a:solidFill>
                  <a:srgbClr val="7F888F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-eq] </a:t>
            </a:r>
            <a:endParaRPr lang="en-US" sz="2800" dirty="0">
              <a:solidFill>
                <a:srgbClr val="7F888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EB415F9A-97A5-97DA-3121-322D58103187}"/>
              </a:ext>
            </a:extLst>
          </p:cNvPr>
          <p:cNvSpPr/>
          <p:nvPr/>
        </p:nvSpPr>
        <p:spPr>
          <a:xfrm>
            <a:off x="4148143" y="3214914"/>
            <a:ext cx="978408" cy="484632"/>
          </a:xfrm>
          <a:prstGeom prst="rightArrow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738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D30D3-C205-EE2D-C194-D113FA4F6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fontAlgn="base"/>
            <a:r>
              <a:rPr lang="en-US" sz="5400" b="1" i="0" u="none" strike="noStrike" dirty="0">
                <a:solidFill>
                  <a:schemeClr val="accent2"/>
                </a:solidFill>
                <a:effectLst/>
                <a:latin typeface="Roboto Slab" panose="020F0502020204030204" pitchFamily="34" charset="0"/>
              </a:rPr>
              <a:t>About me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A7131F-8FDA-A31F-961D-6B60B734AA99}"/>
              </a:ext>
            </a:extLst>
          </p:cNvPr>
          <p:cNvSpPr txBox="1"/>
          <p:nvPr/>
        </p:nvSpPr>
        <p:spPr>
          <a:xfrm>
            <a:off x="838201" y="1469898"/>
            <a:ext cx="659966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 err="1">
                <a:solidFill>
                  <a:srgbClr val="7F888F"/>
                </a:solidFill>
                <a:latin typeface="Open Sans" panose="020B0606030504020204" pitchFamily="34" charset="0"/>
              </a:rPr>
              <a:t>Mik</a:t>
            </a:r>
            <a:r>
              <a:rPr lang="en-US" sz="1700" dirty="0">
                <a:solidFill>
                  <a:srgbClr val="7F888F"/>
                </a:solidFill>
                <a:latin typeface="Open Sans" panose="020B0606030504020204" pitchFamily="34" charset="0"/>
              </a:rPr>
              <a:t> </a:t>
            </a:r>
            <a:r>
              <a:rPr lang="en-US" sz="1700" dirty="0" err="1">
                <a:solidFill>
                  <a:srgbClr val="7F888F"/>
                </a:solidFill>
                <a:latin typeface="Open Sans" panose="020B0606030504020204" pitchFamily="34" charset="0"/>
              </a:rPr>
              <a:t>Carbajales</a:t>
            </a:r>
            <a:r>
              <a:rPr lang="en-US" sz="1700" dirty="0">
                <a:solidFill>
                  <a:srgbClr val="7F888F"/>
                </a:solidFill>
                <a:latin typeface="Open Sans" panose="020B0606030504020204" pitchFamily="34" charset="0"/>
              </a:rPr>
              <a:t>-Dale heads the </a:t>
            </a:r>
            <a:r>
              <a:rPr lang="en-US" sz="17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Open Sans" panose="020B0606030504020204" pitchFamily="34" charset="0"/>
              </a:rPr>
              <a:t>E3 Systems Analysis </a:t>
            </a:r>
            <a:r>
              <a:rPr lang="en-US" sz="1700" dirty="0">
                <a:solidFill>
                  <a:srgbClr val="7F888F"/>
                </a:solidFill>
                <a:latin typeface="Open Sans" panose="020B0606030504020204" pitchFamily="34" charset="0"/>
              </a:rPr>
              <a:t>group.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7F888F"/>
                </a:solidFill>
                <a:latin typeface="Open Sans" panose="020B0606030504020204" pitchFamily="34" charset="0"/>
              </a:rPr>
              <a:t>Associate Professor in Environmental Engineering at </a:t>
            </a:r>
            <a:r>
              <a:rPr lang="en-US" sz="17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Open Sans" panose="020B0606030504020204" pitchFamily="34" charset="0"/>
              </a:rPr>
              <a:t>Clemson University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7F888F"/>
                </a:solidFill>
                <a:latin typeface="Open Sans" panose="020B0606030504020204" pitchFamily="34" charset="0"/>
              </a:rPr>
              <a:t>Energy Systems Analyst at </a:t>
            </a:r>
            <a:r>
              <a:rPr lang="en-US" sz="17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Open Sans" panose="020B0606030504020204" pitchFamily="34" charset="0"/>
              </a:rPr>
              <a:t>Stanford University </a:t>
            </a:r>
            <a:r>
              <a:rPr lang="en-US" sz="1700" dirty="0">
                <a:solidFill>
                  <a:srgbClr val="7F888F"/>
                </a:solidFill>
                <a:latin typeface="Open Sans" panose="020B0606030504020204" pitchFamily="34" charset="0"/>
              </a:rPr>
              <a:t>with the </a:t>
            </a:r>
            <a:r>
              <a:rPr lang="en-US" sz="17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Open Sans" panose="020B0606030504020204" pitchFamily="34" charset="0"/>
              </a:rPr>
              <a:t>Global Climate &amp; Energy Project (GCEP)</a:t>
            </a:r>
            <a:endParaRPr lang="en-US" sz="1700" b="1" dirty="0">
              <a:solidFill>
                <a:srgbClr val="7F888F"/>
              </a:solidFill>
              <a:latin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7F888F"/>
                </a:solidFill>
                <a:latin typeface="Open Sans" panose="020B0606030504020204" pitchFamily="34" charset="0"/>
              </a:rPr>
              <a:t>Ph.D. in Mechanical Engineering with the Advanced Energy and Material Systems (AEMS) Laboratory at the </a:t>
            </a:r>
            <a:r>
              <a:rPr lang="en-US" sz="17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Open Sans" panose="020B0606030504020204" pitchFamily="34" charset="0"/>
              </a:rPr>
              <a:t>University of Canterbury, New Zealand</a:t>
            </a:r>
            <a:endParaRPr lang="en-US" sz="1700" b="1" dirty="0">
              <a:solidFill>
                <a:srgbClr val="7F888F"/>
              </a:solidFill>
              <a:latin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700" dirty="0">
              <a:solidFill>
                <a:srgbClr val="7F888F"/>
              </a:solidFill>
              <a:latin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7F888F"/>
                </a:solidFill>
                <a:latin typeface="Open Sans" panose="020B0606030504020204" pitchFamily="34" charset="0"/>
              </a:rPr>
              <a:t>PI/Co-PI on over </a:t>
            </a:r>
            <a:r>
              <a:rPr lang="en-US" sz="17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Open Sans" panose="020B0606030504020204" pitchFamily="34" charset="0"/>
              </a:rPr>
              <a:t>$30M </a:t>
            </a:r>
            <a:r>
              <a:rPr lang="en-US" sz="1700" dirty="0">
                <a:solidFill>
                  <a:srgbClr val="7F888F"/>
                </a:solidFill>
                <a:latin typeface="Open Sans" panose="020B0606030504020204" pitchFamily="34" charset="0"/>
              </a:rPr>
              <a:t>of funding from Dept. of Energy, National Science Foundation, NASA, US Dept. of Agriculture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7F888F"/>
                </a:solidFill>
                <a:latin typeface="Open Sans" panose="020B0606030504020204" pitchFamily="34" charset="0"/>
              </a:rPr>
              <a:t>Over </a:t>
            </a:r>
            <a:r>
              <a:rPr lang="en-US" sz="17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Open Sans" panose="020B0606030504020204" pitchFamily="34" charset="0"/>
              </a:rPr>
              <a:t>fifty peer-reviewed publications </a:t>
            </a:r>
            <a:r>
              <a:rPr lang="en-US" sz="1700" dirty="0">
                <a:solidFill>
                  <a:srgbClr val="7F888F"/>
                </a:solidFill>
                <a:latin typeface="Open Sans" panose="020B0606030504020204" pitchFamily="34" charset="0"/>
              </a:rPr>
              <a:t>which have received over </a:t>
            </a:r>
            <a:r>
              <a:rPr lang="en-US" sz="17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Open Sans" panose="020B0606030504020204" pitchFamily="34" charset="0"/>
              </a:rPr>
              <a:t>2800 citations</a:t>
            </a:r>
            <a:r>
              <a:rPr lang="en-US" sz="1700" dirty="0">
                <a:solidFill>
                  <a:srgbClr val="7F888F"/>
                </a:solidFill>
                <a:latin typeface="Open Sans" panose="020B0606030504020204" pitchFamily="34" charset="0"/>
              </a:rPr>
              <a:t>, </a:t>
            </a:r>
            <a:r>
              <a:rPr lang="en-US" sz="17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Open Sans" panose="020B0606030504020204" pitchFamily="34" charset="0"/>
              </a:rPr>
              <a:t>h-index of 28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700" dirty="0">
              <a:solidFill>
                <a:srgbClr val="7F888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Chief Editor </a:t>
            </a:r>
            <a:r>
              <a:rPr lang="en-US" sz="1700" dirty="0">
                <a:solidFill>
                  <a:srgbClr val="7F88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 Frontiers in Energy Research, </a:t>
            </a:r>
            <a:r>
              <a:rPr lang="en-US" sz="17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Sustainable Energy Systems</a:t>
            </a:r>
            <a:r>
              <a:rPr lang="en-US" sz="1700" dirty="0">
                <a:solidFill>
                  <a:srgbClr val="7F88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Co-chair</a:t>
            </a:r>
            <a:r>
              <a:rPr lang="en-US" sz="1700" dirty="0">
                <a:solidFill>
                  <a:srgbClr val="7F88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SETAC/ACLCA Working Group on LCA for Emerging Technologies</a:t>
            </a:r>
          </a:p>
        </p:txBody>
      </p:sp>
      <p:pic>
        <p:nvPicPr>
          <p:cNvPr id="1026" name="Picture 2" descr="Michael Carbajales-Dale">
            <a:extLst>
              <a:ext uri="{FF2B5EF4-FFF2-40B4-BE49-F238E27FC236}">
                <a16:creationId xmlns:a16="http://schemas.microsoft.com/office/drawing/2014/main" id="{49A3FC70-8397-1CAC-0FF6-B0376295F4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7016" y="1469898"/>
            <a:ext cx="3463636" cy="4849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EFAA373F-E40F-CB8B-AB6C-2AFA9C84749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5182" y="0"/>
            <a:ext cx="1356818" cy="1356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6093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D30D3-C205-EE2D-C194-D113FA4F6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 fontAlgn="base"/>
            <a:r>
              <a:rPr lang="en-US" sz="4800" b="1" i="0" u="none" strike="noStrike" dirty="0">
                <a:solidFill>
                  <a:schemeClr val="accent2"/>
                </a:solidFill>
                <a:effectLst/>
                <a:latin typeface="Roboto Slab" panose="020F0502020204030204" pitchFamily="34" charset="0"/>
              </a:rPr>
              <a:t>Environmental impacts per launch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94F33A-3902-3A66-23F2-E37A274ED0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Acidification is an unusual case in that most of the impacts come from propellant combustion, whereas for other impact categories,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B326814-D1BD-55F9-ABC2-5DBB3FF8E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3C667-D69E-7349-AA58-5BB05293FE8C}" type="slidenum">
              <a:rPr lang="en-US" smtClean="0"/>
              <a:t>20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C0971D-B7D5-F578-6DEF-9E8B6B96062B}"/>
              </a:ext>
            </a:extLst>
          </p:cNvPr>
          <p:cNvSpPr txBox="1"/>
          <p:nvPr/>
        </p:nvSpPr>
        <p:spPr>
          <a:xfrm>
            <a:off x="838200" y="6372474"/>
            <a:ext cx="78913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7F888F"/>
                </a:solidFill>
                <a:latin typeface="Open Sans" panose="020B0606030504020204" pitchFamily="34" charset="0"/>
              </a:rPr>
              <a:t>Carbajales</a:t>
            </a:r>
            <a:r>
              <a:rPr lang="en-US" sz="1600" dirty="0">
                <a:solidFill>
                  <a:srgbClr val="7F888F"/>
                </a:solidFill>
                <a:latin typeface="Open Sans" panose="020B0606030504020204" pitchFamily="34" charset="0"/>
              </a:rPr>
              <a:t>-Dale &amp; Murphy (2022) </a:t>
            </a:r>
            <a:r>
              <a:rPr lang="en-US" sz="1600" dirty="0">
                <a:solidFill>
                  <a:srgbClr val="7F888F"/>
                </a:solidFill>
                <a:latin typeface="Open Sans" panose="020B0606030504020204" pitchFamily="34" charset="0"/>
                <a:hlinkClick r:id="rId3"/>
              </a:rPr>
              <a:t>https://doi.org/10.1016/j.scitotenv.2022.159222</a:t>
            </a:r>
            <a:r>
              <a:rPr lang="en-US" sz="1600" dirty="0">
                <a:solidFill>
                  <a:srgbClr val="7F888F"/>
                </a:solidFill>
                <a:latin typeface="Open Sans" panose="020B0606030504020204" pitchFamily="34" charset="0"/>
              </a:rPr>
              <a:t> 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CC9FD326-80CD-6A6B-21E6-E1D5739F14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081"/>
          <a:stretch/>
        </p:blipFill>
        <p:spPr bwMode="auto">
          <a:xfrm>
            <a:off x="532180" y="5030787"/>
            <a:ext cx="11127639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08AA6BA1-C3B2-839F-FCB0-58A7B9083B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7" b="90447"/>
          <a:stretch/>
        </p:blipFill>
        <p:spPr bwMode="auto">
          <a:xfrm>
            <a:off x="532180" y="3829878"/>
            <a:ext cx="11127639" cy="1200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0D63B9E-521A-CE7D-1FE3-73D1C4AE2101}"/>
              </a:ext>
            </a:extLst>
          </p:cNvPr>
          <p:cNvGrpSpPr/>
          <p:nvPr/>
        </p:nvGrpSpPr>
        <p:grpSpPr>
          <a:xfrm>
            <a:off x="145774" y="5282766"/>
            <a:ext cx="1790406" cy="852116"/>
            <a:chOff x="244180" y="5282766"/>
            <a:chExt cx="1692000" cy="85211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A5ADF6B-7182-4D2F-3598-B323C36E2565}"/>
                </a:ext>
              </a:extLst>
            </p:cNvPr>
            <p:cNvSpPr>
              <a:spLocks/>
            </p:cNvSpPr>
            <p:nvPr/>
          </p:nvSpPr>
          <p:spPr>
            <a:xfrm>
              <a:off x="244180" y="5282766"/>
              <a:ext cx="1692000" cy="252000"/>
            </a:xfrm>
            <a:prstGeom prst="rect">
              <a:avLst/>
            </a:prstGeom>
            <a:solidFill>
              <a:srgbClr val="4E79A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LV materials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B548B45-AEA4-12C1-8F1D-11C0B71FE22B}"/>
                </a:ext>
              </a:extLst>
            </p:cNvPr>
            <p:cNvSpPr>
              <a:spLocks/>
            </p:cNvSpPr>
            <p:nvPr/>
          </p:nvSpPr>
          <p:spPr>
            <a:xfrm>
              <a:off x="244180" y="5582824"/>
              <a:ext cx="1692000" cy="252000"/>
            </a:xfrm>
            <a:prstGeom prst="rect">
              <a:avLst/>
            </a:prstGeom>
            <a:solidFill>
              <a:srgbClr val="E1565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Prop. manufacture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7E35889-1BC5-9587-AEE2-8931FE89D600}"/>
                </a:ext>
              </a:extLst>
            </p:cNvPr>
            <p:cNvSpPr>
              <a:spLocks/>
            </p:cNvSpPr>
            <p:nvPr/>
          </p:nvSpPr>
          <p:spPr>
            <a:xfrm>
              <a:off x="244180" y="5882882"/>
              <a:ext cx="1692000" cy="252000"/>
            </a:xfrm>
            <a:prstGeom prst="rect">
              <a:avLst/>
            </a:prstGeom>
            <a:solidFill>
              <a:srgbClr val="F28E2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Prop. combustion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989136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D30D3-C205-EE2D-C194-D113FA4F6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 fontAlgn="base"/>
            <a:r>
              <a:rPr lang="en-US" sz="4800" b="1" i="0" u="none" strike="noStrike" dirty="0">
                <a:solidFill>
                  <a:schemeClr val="accent2"/>
                </a:solidFill>
                <a:effectLst/>
                <a:latin typeface="Roboto Slab" panose="020F0502020204030204" pitchFamily="34" charset="0"/>
              </a:rPr>
              <a:t>Environmental impacts per launch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C0971D-B7D5-F578-6DEF-9E8B6B96062B}"/>
              </a:ext>
            </a:extLst>
          </p:cNvPr>
          <p:cNvSpPr txBox="1"/>
          <p:nvPr/>
        </p:nvSpPr>
        <p:spPr>
          <a:xfrm>
            <a:off x="838200" y="6372474"/>
            <a:ext cx="78913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7F888F"/>
                </a:solidFill>
                <a:latin typeface="Open Sans" panose="020B0606030504020204" pitchFamily="34" charset="0"/>
              </a:rPr>
              <a:t>Carbajales</a:t>
            </a:r>
            <a:r>
              <a:rPr lang="en-US" sz="1600" dirty="0">
                <a:solidFill>
                  <a:srgbClr val="7F888F"/>
                </a:solidFill>
                <a:latin typeface="Open Sans" panose="020B0606030504020204" pitchFamily="34" charset="0"/>
              </a:rPr>
              <a:t>-Dale &amp; Murphy (2022) </a:t>
            </a:r>
            <a:r>
              <a:rPr lang="en-US" sz="1600" dirty="0">
                <a:solidFill>
                  <a:srgbClr val="7F888F"/>
                </a:solidFill>
                <a:latin typeface="Open Sans" panose="020B0606030504020204" pitchFamily="34" charset="0"/>
                <a:hlinkClick r:id="rId3"/>
              </a:rPr>
              <a:t>https://doi.org/10.1016/j.scitotenv.2022.159222</a:t>
            </a:r>
            <a:r>
              <a:rPr lang="en-US" sz="1600" dirty="0">
                <a:solidFill>
                  <a:srgbClr val="7F888F"/>
                </a:solidFill>
                <a:latin typeface="Open Sans" panose="020B0606030504020204" pitchFamily="34" charset="0"/>
              </a:rPr>
              <a:t>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B326814-D1BD-55F9-ABC2-5DBB3FF8E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3C667-D69E-7349-AA58-5BB05293FE8C}" type="slidenum">
              <a:rPr lang="en-US" smtClean="0"/>
              <a:t>21</a:t>
            </a:fld>
            <a:endParaRPr lang="en-US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CC9FD326-80CD-6A6B-21E6-E1D5739F14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081"/>
          <a:stretch/>
        </p:blipFill>
        <p:spPr bwMode="auto">
          <a:xfrm>
            <a:off x="532180" y="5030787"/>
            <a:ext cx="11127639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08AA6BA1-C3B2-839F-FCB0-58A7B9083B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" b="63673"/>
          <a:stretch/>
        </p:blipFill>
        <p:spPr bwMode="auto">
          <a:xfrm>
            <a:off x="532180" y="1431234"/>
            <a:ext cx="11127639" cy="3599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CA32758C-7F63-84DF-254A-314A3EDE9B95}"/>
              </a:ext>
            </a:extLst>
          </p:cNvPr>
          <p:cNvGrpSpPr/>
          <p:nvPr/>
        </p:nvGrpSpPr>
        <p:grpSpPr>
          <a:xfrm>
            <a:off x="145774" y="5282766"/>
            <a:ext cx="1790406" cy="852116"/>
            <a:chOff x="244180" y="5282766"/>
            <a:chExt cx="1692000" cy="852116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E5F85DF-B3D5-A2E8-745E-DE79358CCB53}"/>
                </a:ext>
              </a:extLst>
            </p:cNvPr>
            <p:cNvSpPr>
              <a:spLocks/>
            </p:cNvSpPr>
            <p:nvPr/>
          </p:nvSpPr>
          <p:spPr>
            <a:xfrm>
              <a:off x="244180" y="5282766"/>
              <a:ext cx="1692000" cy="252000"/>
            </a:xfrm>
            <a:prstGeom prst="rect">
              <a:avLst/>
            </a:prstGeom>
            <a:solidFill>
              <a:srgbClr val="4E79A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LV materials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EE7E02C-3C62-C7D5-9925-9C9B8585006D}"/>
                </a:ext>
              </a:extLst>
            </p:cNvPr>
            <p:cNvSpPr>
              <a:spLocks/>
            </p:cNvSpPr>
            <p:nvPr/>
          </p:nvSpPr>
          <p:spPr>
            <a:xfrm>
              <a:off x="244180" y="5582824"/>
              <a:ext cx="1692000" cy="252000"/>
            </a:xfrm>
            <a:prstGeom prst="rect">
              <a:avLst/>
            </a:prstGeom>
            <a:solidFill>
              <a:srgbClr val="E1565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Prop. manufacture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A1FA99F-350B-8044-1A24-0E54E1AE8406}"/>
                </a:ext>
              </a:extLst>
            </p:cNvPr>
            <p:cNvSpPr>
              <a:spLocks/>
            </p:cNvSpPr>
            <p:nvPr/>
          </p:nvSpPr>
          <p:spPr>
            <a:xfrm>
              <a:off x="244180" y="5882882"/>
              <a:ext cx="1692000" cy="252000"/>
            </a:xfrm>
            <a:prstGeom prst="rect">
              <a:avLst/>
            </a:prstGeom>
            <a:solidFill>
              <a:srgbClr val="F28E2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Prop. combustion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97156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D30D3-C205-EE2D-C194-D113FA4F6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 fontAlgn="base"/>
            <a:r>
              <a:rPr lang="en-US" sz="4800" b="1" i="0" u="none" strike="noStrike" dirty="0">
                <a:solidFill>
                  <a:schemeClr val="accent2"/>
                </a:solidFill>
                <a:effectLst/>
                <a:latin typeface="Roboto Slab" panose="020F0502020204030204" pitchFamily="34" charset="0"/>
              </a:rPr>
              <a:t>Environmental impacts per launch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C0971D-B7D5-F578-6DEF-9E8B6B96062B}"/>
              </a:ext>
            </a:extLst>
          </p:cNvPr>
          <p:cNvSpPr txBox="1"/>
          <p:nvPr/>
        </p:nvSpPr>
        <p:spPr>
          <a:xfrm>
            <a:off x="838200" y="6372474"/>
            <a:ext cx="78913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7F888F"/>
                </a:solidFill>
                <a:latin typeface="Open Sans" panose="020B0606030504020204" pitchFamily="34" charset="0"/>
              </a:rPr>
              <a:t>Carbajales</a:t>
            </a:r>
            <a:r>
              <a:rPr lang="en-US" sz="1600" dirty="0">
                <a:solidFill>
                  <a:srgbClr val="7F888F"/>
                </a:solidFill>
                <a:latin typeface="Open Sans" panose="020B0606030504020204" pitchFamily="34" charset="0"/>
              </a:rPr>
              <a:t>-Dale &amp; Murphy (2022) </a:t>
            </a:r>
            <a:r>
              <a:rPr lang="en-US" sz="1600" dirty="0">
                <a:solidFill>
                  <a:srgbClr val="7F888F"/>
                </a:solidFill>
                <a:latin typeface="Open Sans" panose="020B0606030504020204" pitchFamily="34" charset="0"/>
                <a:hlinkClick r:id="rId3"/>
              </a:rPr>
              <a:t>https://doi.org/10.1016/j.scitotenv.2022.159222</a:t>
            </a:r>
            <a:r>
              <a:rPr lang="en-US" sz="1600" dirty="0">
                <a:solidFill>
                  <a:srgbClr val="7F888F"/>
                </a:solidFill>
                <a:latin typeface="Open Sans" panose="020B0606030504020204" pitchFamily="34" charset="0"/>
              </a:rPr>
              <a:t>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B326814-D1BD-55F9-ABC2-5DBB3FF8E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3C667-D69E-7349-AA58-5BB05293FE8C}" type="slidenum">
              <a:rPr lang="en-US" smtClean="0"/>
              <a:t>22</a:t>
            </a:fld>
            <a:endParaRPr lang="en-US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CC9FD326-80CD-6A6B-21E6-E1D5739F14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081"/>
          <a:stretch/>
        </p:blipFill>
        <p:spPr bwMode="auto">
          <a:xfrm>
            <a:off x="532180" y="5030787"/>
            <a:ext cx="11127639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08AA6BA1-C3B2-839F-FCB0-58A7B9083B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59" b="36706"/>
          <a:stretch/>
        </p:blipFill>
        <p:spPr bwMode="auto">
          <a:xfrm>
            <a:off x="532180" y="1431234"/>
            <a:ext cx="11127639" cy="3599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E78C634D-137A-574B-9D28-FE424827D9D3}"/>
              </a:ext>
            </a:extLst>
          </p:cNvPr>
          <p:cNvGrpSpPr/>
          <p:nvPr/>
        </p:nvGrpSpPr>
        <p:grpSpPr>
          <a:xfrm>
            <a:off x="145774" y="5282766"/>
            <a:ext cx="1790406" cy="852116"/>
            <a:chOff x="244180" y="5282766"/>
            <a:chExt cx="1692000" cy="85211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D4D60D7-2E81-CAA7-A31D-B12A8DA10918}"/>
                </a:ext>
              </a:extLst>
            </p:cNvPr>
            <p:cNvSpPr>
              <a:spLocks/>
            </p:cNvSpPr>
            <p:nvPr/>
          </p:nvSpPr>
          <p:spPr>
            <a:xfrm>
              <a:off x="244180" y="5282766"/>
              <a:ext cx="1692000" cy="252000"/>
            </a:xfrm>
            <a:prstGeom prst="rect">
              <a:avLst/>
            </a:prstGeom>
            <a:solidFill>
              <a:srgbClr val="4E79A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LV materials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DA883ED-2399-5665-3B59-469AF4D30B26}"/>
                </a:ext>
              </a:extLst>
            </p:cNvPr>
            <p:cNvSpPr>
              <a:spLocks/>
            </p:cNvSpPr>
            <p:nvPr/>
          </p:nvSpPr>
          <p:spPr>
            <a:xfrm>
              <a:off x="244180" y="5582824"/>
              <a:ext cx="1692000" cy="252000"/>
            </a:xfrm>
            <a:prstGeom prst="rect">
              <a:avLst/>
            </a:prstGeom>
            <a:solidFill>
              <a:srgbClr val="E1565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Prop. manufacture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6AC8211-DE1D-0CA8-F394-5074A92F874B}"/>
                </a:ext>
              </a:extLst>
            </p:cNvPr>
            <p:cNvSpPr>
              <a:spLocks/>
            </p:cNvSpPr>
            <p:nvPr/>
          </p:nvSpPr>
          <p:spPr>
            <a:xfrm>
              <a:off x="244180" y="5882882"/>
              <a:ext cx="1692000" cy="252000"/>
            </a:xfrm>
            <a:prstGeom prst="rect">
              <a:avLst/>
            </a:prstGeom>
            <a:solidFill>
              <a:srgbClr val="F28E2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Prop. combustion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75873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D30D3-C205-EE2D-C194-D113FA4F6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 fontAlgn="base"/>
            <a:r>
              <a:rPr lang="en-US" sz="4800" b="1" i="0" u="none" strike="noStrike" dirty="0">
                <a:solidFill>
                  <a:schemeClr val="accent2"/>
                </a:solidFill>
                <a:effectLst/>
                <a:latin typeface="Roboto Slab" panose="020F0502020204030204" pitchFamily="34" charset="0"/>
              </a:rPr>
              <a:t>Environmental impacts per launch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C0971D-B7D5-F578-6DEF-9E8B6B96062B}"/>
              </a:ext>
            </a:extLst>
          </p:cNvPr>
          <p:cNvSpPr txBox="1"/>
          <p:nvPr/>
        </p:nvSpPr>
        <p:spPr>
          <a:xfrm>
            <a:off x="838200" y="6372474"/>
            <a:ext cx="78913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7F888F"/>
                </a:solidFill>
                <a:latin typeface="Open Sans" panose="020B0606030504020204" pitchFamily="34" charset="0"/>
              </a:rPr>
              <a:t>Carbajales</a:t>
            </a:r>
            <a:r>
              <a:rPr lang="en-US" sz="1600" dirty="0">
                <a:solidFill>
                  <a:srgbClr val="7F888F"/>
                </a:solidFill>
                <a:latin typeface="Open Sans" panose="020B0606030504020204" pitchFamily="34" charset="0"/>
              </a:rPr>
              <a:t>-Dale &amp; Murphy (2022) </a:t>
            </a:r>
            <a:r>
              <a:rPr lang="en-US" sz="1600" dirty="0">
                <a:solidFill>
                  <a:srgbClr val="7F888F"/>
                </a:solidFill>
                <a:latin typeface="Open Sans" panose="020B0606030504020204" pitchFamily="34" charset="0"/>
                <a:hlinkClick r:id="rId3"/>
              </a:rPr>
              <a:t>https://doi.org/10.1016/j.scitotenv.2022.159222</a:t>
            </a:r>
            <a:r>
              <a:rPr lang="en-US" sz="1600" dirty="0">
                <a:solidFill>
                  <a:srgbClr val="7F888F"/>
                </a:solidFill>
                <a:latin typeface="Open Sans" panose="020B0606030504020204" pitchFamily="34" charset="0"/>
              </a:rPr>
              <a:t>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B326814-D1BD-55F9-ABC2-5DBB3FF8E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3C667-D69E-7349-AA58-5BB05293FE8C}" type="slidenum">
              <a:rPr lang="en-US" smtClean="0"/>
              <a:t>23</a:t>
            </a:fld>
            <a:endParaRPr lang="en-US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CC9FD326-80CD-6A6B-21E6-E1D5739F14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081"/>
          <a:stretch/>
        </p:blipFill>
        <p:spPr bwMode="auto">
          <a:xfrm>
            <a:off x="532180" y="5030787"/>
            <a:ext cx="11127639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08AA6BA1-C3B2-839F-FCB0-58A7B9083B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147" b="9918"/>
          <a:stretch/>
        </p:blipFill>
        <p:spPr bwMode="auto">
          <a:xfrm>
            <a:off x="532180" y="1431234"/>
            <a:ext cx="11127639" cy="3599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481A0D7A-99A3-7D34-0C74-D3E6D03C48D1}"/>
              </a:ext>
            </a:extLst>
          </p:cNvPr>
          <p:cNvGrpSpPr/>
          <p:nvPr/>
        </p:nvGrpSpPr>
        <p:grpSpPr>
          <a:xfrm>
            <a:off x="145774" y="5282766"/>
            <a:ext cx="1790406" cy="852116"/>
            <a:chOff x="244180" y="5282766"/>
            <a:chExt cx="1692000" cy="85211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AE8C971-5EAD-F37E-A9B2-C23FAF755D62}"/>
                </a:ext>
              </a:extLst>
            </p:cNvPr>
            <p:cNvSpPr>
              <a:spLocks/>
            </p:cNvSpPr>
            <p:nvPr/>
          </p:nvSpPr>
          <p:spPr>
            <a:xfrm>
              <a:off x="244180" y="5282766"/>
              <a:ext cx="1692000" cy="252000"/>
            </a:xfrm>
            <a:prstGeom prst="rect">
              <a:avLst/>
            </a:prstGeom>
            <a:solidFill>
              <a:srgbClr val="4E79A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LV materials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5D69566-88F3-4E9F-B1E6-584E591017B3}"/>
                </a:ext>
              </a:extLst>
            </p:cNvPr>
            <p:cNvSpPr>
              <a:spLocks/>
            </p:cNvSpPr>
            <p:nvPr/>
          </p:nvSpPr>
          <p:spPr>
            <a:xfrm>
              <a:off x="244180" y="5582824"/>
              <a:ext cx="1692000" cy="252000"/>
            </a:xfrm>
            <a:prstGeom prst="rect">
              <a:avLst/>
            </a:prstGeom>
            <a:solidFill>
              <a:srgbClr val="E1565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Prop. manufacture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68821D3-EDB8-7EE5-4462-776CC05C1054}"/>
                </a:ext>
              </a:extLst>
            </p:cNvPr>
            <p:cNvSpPr>
              <a:spLocks/>
            </p:cNvSpPr>
            <p:nvPr/>
          </p:nvSpPr>
          <p:spPr>
            <a:xfrm>
              <a:off x="244180" y="5882882"/>
              <a:ext cx="1692000" cy="252000"/>
            </a:xfrm>
            <a:prstGeom prst="rect">
              <a:avLst/>
            </a:prstGeom>
            <a:solidFill>
              <a:srgbClr val="F28E2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Prop. combustion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620420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D30D3-C205-EE2D-C194-D113FA4F6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fontAlgn="base"/>
            <a:r>
              <a:rPr lang="en-US" sz="5400" b="1" i="0" u="none" strike="noStrike" dirty="0">
                <a:solidFill>
                  <a:schemeClr val="accent2"/>
                </a:solidFill>
                <a:effectLst/>
                <a:latin typeface="Roboto Slab" panose="020F0502020204030204" pitchFamily="34" charset="0"/>
              </a:rPr>
              <a:t>Uncertainty scenarios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C0971D-B7D5-F578-6DEF-9E8B6B96062B}"/>
              </a:ext>
            </a:extLst>
          </p:cNvPr>
          <p:cNvSpPr txBox="1"/>
          <p:nvPr/>
        </p:nvSpPr>
        <p:spPr>
          <a:xfrm>
            <a:off x="838200" y="6372474"/>
            <a:ext cx="78913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7F888F"/>
                </a:solidFill>
                <a:latin typeface="Open Sans" panose="020B0606030504020204" pitchFamily="34" charset="0"/>
              </a:rPr>
              <a:t>Carbajales</a:t>
            </a:r>
            <a:r>
              <a:rPr lang="en-US" sz="1600" dirty="0">
                <a:solidFill>
                  <a:srgbClr val="7F888F"/>
                </a:solidFill>
                <a:latin typeface="Open Sans" panose="020B0606030504020204" pitchFamily="34" charset="0"/>
              </a:rPr>
              <a:t>-Dale &amp; Murphy (2022) </a:t>
            </a:r>
            <a:r>
              <a:rPr lang="en-US" sz="1600" dirty="0">
                <a:solidFill>
                  <a:srgbClr val="7F888F"/>
                </a:solidFill>
                <a:latin typeface="Open Sans" panose="020B0606030504020204" pitchFamily="34" charset="0"/>
                <a:hlinkClick r:id="rId3"/>
              </a:rPr>
              <a:t>https://doi.org/10.1016/j.scitotenv.2022.159222</a:t>
            </a:r>
            <a:r>
              <a:rPr lang="en-US" sz="1600" dirty="0">
                <a:solidFill>
                  <a:srgbClr val="7F888F"/>
                </a:solidFill>
                <a:latin typeface="Open Sans" panose="020B0606030504020204" pitchFamily="34" charset="0"/>
              </a:rPr>
              <a:t>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B326814-D1BD-55F9-ABC2-5DBB3FF8E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3C667-D69E-7349-AA58-5BB05293FE8C}" type="slidenum">
              <a:rPr lang="en-US" smtClean="0"/>
              <a:t>24</a:t>
            </a:fld>
            <a:endParaRPr lang="en-US" dirty="0"/>
          </a:p>
        </p:txBody>
      </p:sp>
      <p:graphicFrame>
        <p:nvGraphicFramePr>
          <p:cNvPr id="5" name="Table 7">
            <a:extLst>
              <a:ext uri="{FF2B5EF4-FFF2-40B4-BE49-F238E27FC236}">
                <a16:creationId xmlns:a16="http://schemas.microsoft.com/office/drawing/2014/main" id="{0ADE5E48-C9E0-027B-6F99-F870718E2B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7504489"/>
              </p:ext>
            </p:extLst>
          </p:nvPr>
        </p:nvGraphicFramePr>
        <p:xfrm>
          <a:off x="472426" y="2517085"/>
          <a:ext cx="11247148" cy="25285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318">
                  <a:extLst>
                    <a:ext uri="{9D8B030D-6E8A-4147-A177-3AD203B41FA5}">
                      <a16:colId xmlns:a16="http://schemas.microsoft.com/office/drawing/2014/main" val="3890828477"/>
                    </a:ext>
                  </a:extLst>
                </a:gridCol>
                <a:gridCol w="1057971">
                  <a:extLst>
                    <a:ext uri="{9D8B030D-6E8A-4147-A177-3AD203B41FA5}">
                      <a16:colId xmlns:a16="http://schemas.microsoft.com/office/drawing/2014/main" val="3762229880"/>
                    </a:ext>
                  </a:extLst>
                </a:gridCol>
                <a:gridCol w="2127868">
                  <a:extLst>
                    <a:ext uri="{9D8B030D-6E8A-4147-A177-3AD203B41FA5}">
                      <a16:colId xmlns:a16="http://schemas.microsoft.com/office/drawing/2014/main" val="738772740"/>
                    </a:ext>
                  </a:extLst>
                </a:gridCol>
                <a:gridCol w="1956118">
                  <a:extLst>
                    <a:ext uri="{9D8B030D-6E8A-4147-A177-3AD203B41FA5}">
                      <a16:colId xmlns:a16="http://schemas.microsoft.com/office/drawing/2014/main" val="157254891"/>
                    </a:ext>
                  </a:extLst>
                </a:gridCol>
                <a:gridCol w="1521443">
                  <a:extLst>
                    <a:ext uri="{9D8B030D-6E8A-4147-A177-3AD203B41FA5}">
                      <a16:colId xmlns:a16="http://schemas.microsoft.com/office/drawing/2014/main" val="395689629"/>
                    </a:ext>
                  </a:extLst>
                </a:gridCol>
                <a:gridCol w="2678430">
                  <a:extLst>
                    <a:ext uri="{9D8B030D-6E8A-4147-A177-3AD203B41FA5}">
                      <a16:colId xmlns:a16="http://schemas.microsoft.com/office/drawing/2014/main" val="3401328806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en-US" sz="1800" b="1" i="0" dirty="0">
                          <a:solidFill>
                            <a:schemeClr val="bg1"/>
                          </a:solidFill>
                          <a:latin typeface="Roboto Slab" pitchFamily="2" charset="0"/>
                          <a:ea typeface="Roboto Slab" pitchFamily="2" charset="0"/>
                          <a:cs typeface="Roboto Slab" pitchFamily="2" charset="0"/>
                        </a:rPr>
                        <a:t>Scenario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i="0" dirty="0">
                          <a:solidFill>
                            <a:schemeClr val="bg1"/>
                          </a:solidFill>
                          <a:latin typeface="Roboto Slab" pitchFamily="2" charset="0"/>
                          <a:ea typeface="Roboto Slab" pitchFamily="2" charset="0"/>
                          <a:cs typeface="Roboto Slab" pitchFamily="2" charset="0"/>
                        </a:rPr>
                        <a:t>Launch vehicle</a:t>
                      </a:r>
                      <a:endParaRPr lang="en-US" sz="1800" b="1" i="0" baseline="30000" dirty="0">
                        <a:solidFill>
                          <a:schemeClr val="bg1"/>
                        </a:solidFill>
                        <a:latin typeface="Roboto Slab" pitchFamily="2" charset="0"/>
                        <a:ea typeface="Roboto Slab" pitchFamily="2" charset="0"/>
                        <a:cs typeface="Roboto Slab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r>
                        <a:rPr lang="en-US" sz="1800" b="1" i="0" dirty="0">
                          <a:latin typeface="Roboto Slab" pitchFamily="2" charset="0"/>
                          <a:ea typeface="Roboto Slab" pitchFamily="2" charset="0"/>
                          <a:cs typeface="Roboto Slab" pitchFamily="2" charset="0"/>
                        </a:rPr>
                        <a:t>Propellant</a:t>
                      </a: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b="1" i="0" dirty="0">
                          <a:solidFill>
                            <a:schemeClr val="bg1"/>
                          </a:solidFill>
                          <a:latin typeface="Roboto Slab" pitchFamily="2" charset="0"/>
                          <a:ea typeface="Roboto Slab" pitchFamily="2" charset="0"/>
                          <a:cs typeface="Roboto Slab" pitchFamily="2" charset="0"/>
                        </a:rPr>
                        <a:t>Propellant manufacture</a:t>
                      </a:r>
                      <a:endParaRPr lang="en-US" sz="1800" b="1" i="0" baseline="30000" dirty="0">
                        <a:solidFill>
                          <a:schemeClr val="bg1"/>
                        </a:solidFill>
                        <a:latin typeface="Roboto Slab" pitchFamily="2" charset="0"/>
                        <a:ea typeface="Roboto Slab" pitchFamily="2" charset="0"/>
                        <a:cs typeface="Roboto Slab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i="0" baseline="0" dirty="0">
                          <a:solidFill>
                            <a:schemeClr val="bg1"/>
                          </a:solidFill>
                          <a:latin typeface="Roboto Slab" pitchFamily="2" charset="0"/>
                          <a:ea typeface="Roboto Slab" pitchFamily="2" charset="0"/>
                          <a:cs typeface="Roboto Slab" pitchFamily="2" charset="0"/>
                        </a:rPr>
                        <a:t>Propellant combustion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r>
                        <a:rPr lang="en-US" sz="1800" b="1" i="0" baseline="0" dirty="0">
                          <a:latin typeface="Roboto Slab" pitchFamily="2" charset="0"/>
                          <a:ea typeface="Roboto Slab" pitchFamily="2" charset="0"/>
                          <a:cs typeface="Roboto Slab" pitchFamily="2" charset="0"/>
                        </a:rPr>
                        <a:t>Fueled mass [kg]</a:t>
                      </a: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208679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marL="6985" indent="-6985"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73025" marT="23495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72C4"/>
                    </a:solidFill>
                  </a:tcPr>
                </a:tc>
                <a:tc>
                  <a:txBody>
                    <a:bodyPr/>
                    <a:lstStyle/>
                    <a:p>
                      <a:pPr marL="12700" indent="0" algn="ctr">
                        <a:lnSpc>
                          <a:spcPct val="107000"/>
                        </a:lnSpc>
                        <a:spcAft>
                          <a:spcPts val="600"/>
                        </a:spcAft>
                        <a:tabLst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Roboto Slab" pitchFamily="2" charset="0"/>
                          <a:ea typeface="Roboto Slab" pitchFamily="2" charset="0"/>
                          <a:cs typeface="Roboto Slab" pitchFamily="2" charset="0"/>
                        </a:rPr>
                        <a:t>Buy-to-fly ratio</a:t>
                      </a:r>
                    </a:p>
                  </a:txBody>
                  <a:tcPr>
                    <a:lnL w="381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72C4"/>
                    </a:solidFill>
                  </a:tcPr>
                </a:tc>
                <a:tc>
                  <a:txBody>
                    <a:bodyPr/>
                    <a:lstStyle/>
                    <a:p>
                      <a:pPr marL="6985" indent="-6985"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Roboto Slab" pitchFamily="2" charset="0"/>
                          <a:ea typeface="Roboto Slab" pitchFamily="2" charset="0"/>
                          <a:cs typeface="Roboto Slab" pitchFamily="2" charset="0"/>
                        </a:rPr>
                        <a:t>Fabrication</a:t>
                      </a:r>
                    </a:p>
                  </a:txBody>
                  <a:tcPr>
                    <a:lnL w="12700" cmpd="sng">
                      <a:noFill/>
                    </a:lnL>
                    <a:lnR w="381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72C4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200660" indent="-6985" algn="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73025" marT="23495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72C4"/>
                    </a:solidFill>
                  </a:tcPr>
                </a:tc>
                <a:tc>
                  <a:txBody>
                    <a:bodyPr/>
                    <a:lstStyle/>
                    <a:p>
                      <a:pPr marL="53975" lvl="0" indent="-14288" algn="ctr">
                        <a:lnSpc>
                          <a:spcPct val="107000"/>
                        </a:lnSpc>
                        <a:spcAft>
                          <a:spcPts val="600"/>
                        </a:spcAft>
                        <a:tabLst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Roboto Slab" pitchFamily="2" charset="0"/>
                          <a:ea typeface="Roboto Slab" pitchFamily="2" charset="0"/>
                          <a:cs typeface="Roboto Slab" pitchFamily="2" charset="0"/>
                        </a:rPr>
                        <a:t>Uncertainty</a:t>
                      </a:r>
                    </a:p>
                  </a:txBody>
                  <a:tcPr marL="45720" marR="45720">
                    <a:lnL w="381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72C4"/>
                    </a:solidFill>
                  </a:tcPr>
                </a:tc>
                <a:tc>
                  <a:txBody>
                    <a:bodyPr/>
                    <a:lstStyle/>
                    <a:p>
                      <a:pPr marL="12700" indent="0" algn="ctr">
                        <a:lnSpc>
                          <a:spcPct val="107000"/>
                        </a:lnSpc>
                        <a:spcAft>
                          <a:spcPts val="600"/>
                        </a:spcAft>
                        <a:tabLst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Roboto Slab" pitchFamily="2" charset="0"/>
                          <a:ea typeface="Roboto Slab" pitchFamily="2" charset="0"/>
                          <a:cs typeface="Roboto Slab" pitchFamily="2" charset="0"/>
                        </a:rPr>
                        <a:t>GWP of carbon monoxide</a:t>
                      </a:r>
                    </a:p>
                    <a:p>
                      <a:pPr marL="12700" indent="0" algn="ctr">
                        <a:lnSpc>
                          <a:spcPct val="107000"/>
                        </a:lnSpc>
                        <a:spcAft>
                          <a:spcPts val="600"/>
                        </a:spcAft>
                        <a:tabLst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Roboto Slab" pitchFamily="2" charset="0"/>
                          <a:ea typeface="Roboto Slab" pitchFamily="2" charset="0"/>
                          <a:cs typeface="Roboto Slab" pitchFamily="2" charset="0"/>
                        </a:rPr>
                        <a:t>[kg CO</a:t>
                      </a:r>
                      <a:r>
                        <a:rPr lang="en-US" sz="1600" baseline="-25000" dirty="0">
                          <a:solidFill>
                            <a:schemeClr val="bg1"/>
                          </a:solidFill>
                          <a:effectLst/>
                          <a:latin typeface="Roboto Slab" pitchFamily="2" charset="0"/>
                          <a:ea typeface="Roboto Slab" pitchFamily="2" charset="0"/>
                          <a:cs typeface="Roboto Slab" pitchFamily="2" charset="0"/>
                        </a:rPr>
                        <a:t>2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Roboto Slab" pitchFamily="2" charset="0"/>
                          <a:ea typeface="Roboto Slab" pitchFamily="2" charset="0"/>
                          <a:cs typeface="Roboto Slab" pitchFamily="2" charset="0"/>
                        </a:rPr>
                        <a:t>-eq/kg CO]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82190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Base</a:t>
                      </a:r>
                    </a:p>
                  </a:txBody>
                  <a:tcPr marL="37615" marR="37615" marT="37615" marB="37615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1.0</a:t>
                      </a:r>
                    </a:p>
                  </a:txBody>
                  <a:tcPr marL="37615" marR="37615" marT="37615" marB="37615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None</a:t>
                      </a:r>
                    </a:p>
                  </a:txBody>
                  <a:tcPr marL="37615" marR="37615" marT="37615" marB="37615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Equal to ecoinvent</a:t>
                      </a:r>
                    </a:p>
                  </a:txBody>
                  <a:tcPr marL="37615" marR="37615" marT="37615" marB="37615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Equal to RPC-A</a:t>
                      </a:r>
                    </a:p>
                  </a:txBody>
                  <a:tcPr marL="37615" marR="37615" marT="37615" marB="37615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</a:t>
                      </a:r>
                    </a:p>
                  </a:txBody>
                  <a:tcPr marL="37615" marR="37615" marT="37615" marB="37615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60697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Low</a:t>
                      </a:r>
                    </a:p>
                  </a:txBody>
                  <a:tcPr marL="37615" marR="37615" marT="37615" marB="37615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1.5</a:t>
                      </a:r>
                    </a:p>
                  </a:txBody>
                  <a:tcPr marL="37615" marR="37615" marT="37615" marB="37615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50 % base materials</a:t>
                      </a:r>
                    </a:p>
                  </a:txBody>
                  <a:tcPr marL="37615" marR="37615" marT="37615" marB="37615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Equal to </a:t>
                      </a:r>
                      <a:r>
                        <a:rPr lang="en-US" sz="1600" dirty="0" err="1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ecoinvent</a:t>
                      </a:r>
                      <a:endParaRPr lang="en-US" sz="16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7615" marR="37615" marT="37615" marB="37615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Equal to RPC-A</a:t>
                      </a:r>
                    </a:p>
                  </a:txBody>
                  <a:tcPr marL="37615" marR="37615" marT="37615" marB="37615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</a:t>
                      </a:r>
                    </a:p>
                  </a:txBody>
                  <a:tcPr marL="37615" marR="37615" marT="37615" marB="37615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40214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Medium</a:t>
                      </a:r>
                    </a:p>
                  </a:txBody>
                  <a:tcPr marL="37615" marR="37615" marT="37615" marB="37615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5.0</a:t>
                      </a:r>
                    </a:p>
                  </a:txBody>
                  <a:tcPr marL="37615" marR="37615" marT="37615" marB="37615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100 % base materials</a:t>
                      </a:r>
                    </a:p>
                  </a:txBody>
                  <a:tcPr marL="37615" marR="37615" marT="37615" marB="37615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Ecoinvent</a:t>
                      </a:r>
                      <a:r>
                        <a:rPr lang="en-US" sz="16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+ 5 %</a:t>
                      </a:r>
                    </a:p>
                  </a:txBody>
                  <a:tcPr marL="37615" marR="37615" marT="37615" marB="37615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RPC-A + 2 %</a:t>
                      </a:r>
                    </a:p>
                  </a:txBody>
                  <a:tcPr marL="37615" marR="37615" marT="37615" marB="37615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</a:t>
                      </a:r>
                    </a:p>
                  </a:txBody>
                  <a:tcPr marL="37615" marR="37615" marT="37615" marB="37615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94861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High</a:t>
                      </a:r>
                    </a:p>
                  </a:txBody>
                  <a:tcPr marL="37615" marR="37615" marT="37615" marB="37615" anchor="ctr">
                    <a:solidFill>
                      <a:srgbClr val="FFACA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10.0</a:t>
                      </a:r>
                    </a:p>
                  </a:txBody>
                  <a:tcPr marL="37615" marR="37615" marT="37615" marB="37615" anchor="ctr">
                    <a:solidFill>
                      <a:srgbClr val="FFACA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200 % base materials</a:t>
                      </a:r>
                    </a:p>
                  </a:txBody>
                  <a:tcPr marL="37615" marR="37615" marT="37615" marB="37615" anchor="ctr">
                    <a:solidFill>
                      <a:srgbClr val="FFACA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Ecoinvent + 10 %</a:t>
                      </a:r>
                    </a:p>
                  </a:txBody>
                  <a:tcPr marL="37615" marR="37615" marT="37615" marB="37615" anchor="ctr">
                    <a:solidFill>
                      <a:srgbClr val="FFACA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RPC-A + 5 %</a:t>
                      </a:r>
                    </a:p>
                  </a:txBody>
                  <a:tcPr marL="37615" marR="37615" marT="37615" marB="37615" anchor="ctr">
                    <a:solidFill>
                      <a:srgbClr val="FFACA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</a:t>
                      </a:r>
                    </a:p>
                  </a:txBody>
                  <a:tcPr marL="37615" marR="37615" marT="37615" marB="37615" anchor="ctr">
                    <a:solidFill>
                      <a:srgbClr val="FFAC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0681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26825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478DFC0D-602D-4115-7419-BF2FD9A6ED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1105557" y="1259533"/>
            <a:ext cx="9980885" cy="4987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8AD30D3-C205-EE2D-C194-D113FA4F6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 fontAlgn="base"/>
            <a:r>
              <a:rPr lang="en-US" sz="4800" b="1" i="0" u="none" strike="noStrike" dirty="0">
                <a:solidFill>
                  <a:schemeClr val="accent2"/>
                </a:solidFill>
                <a:effectLst/>
                <a:latin typeface="Roboto Slab" panose="020F0502020204030204" pitchFamily="34" charset="0"/>
              </a:rPr>
              <a:t>Environmental impacts per launch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C0971D-B7D5-F578-6DEF-9E8B6B96062B}"/>
              </a:ext>
            </a:extLst>
          </p:cNvPr>
          <p:cNvSpPr txBox="1"/>
          <p:nvPr/>
        </p:nvSpPr>
        <p:spPr>
          <a:xfrm>
            <a:off x="838200" y="6372474"/>
            <a:ext cx="78913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7F888F"/>
                </a:solidFill>
                <a:latin typeface="Open Sans" panose="020B0606030504020204" pitchFamily="34" charset="0"/>
              </a:rPr>
              <a:t>Carbajales</a:t>
            </a:r>
            <a:r>
              <a:rPr lang="en-US" sz="1600" dirty="0">
                <a:solidFill>
                  <a:srgbClr val="7F888F"/>
                </a:solidFill>
                <a:latin typeface="Open Sans" panose="020B0606030504020204" pitchFamily="34" charset="0"/>
              </a:rPr>
              <a:t>-Dale &amp; Murphy (2022) </a:t>
            </a:r>
            <a:r>
              <a:rPr lang="en-US" sz="1600" dirty="0">
                <a:solidFill>
                  <a:srgbClr val="7F888F"/>
                </a:solidFill>
                <a:latin typeface="Open Sans" panose="020B0606030504020204" pitchFamily="34" charset="0"/>
                <a:hlinkClick r:id="rId4"/>
              </a:rPr>
              <a:t>https://doi.org/10.1016/j.scitotenv.2022.159222</a:t>
            </a:r>
            <a:r>
              <a:rPr lang="en-US" sz="1600" dirty="0">
                <a:solidFill>
                  <a:srgbClr val="7F888F"/>
                </a:solidFill>
                <a:latin typeface="Open Sans" panose="020B0606030504020204" pitchFamily="34" charset="0"/>
              </a:rPr>
              <a:t>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B326814-D1BD-55F9-ABC2-5DBB3FF8E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3C667-D69E-7349-AA58-5BB05293FE8C}" type="slidenum">
              <a:rPr lang="en-US" smtClean="0"/>
              <a:t>25</a:t>
            </a:fld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8CF4D3A-0A5C-49FC-A223-9DFDCDEBEA73}"/>
              </a:ext>
            </a:extLst>
          </p:cNvPr>
          <p:cNvGrpSpPr/>
          <p:nvPr/>
        </p:nvGrpSpPr>
        <p:grpSpPr>
          <a:xfrm>
            <a:off x="11145601" y="2818365"/>
            <a:ext cx="976824" cy="1221269"/>
            <a:chOff x="2651251" y="6231905"/>
            <a:chExt cx="1573183" cy="2617897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1D8E507-24D5-2771-6D4F-63EC82F876D2}"/>
                </a:ext>
              </a:extLst>
            </p:cNvPr>
            <p:cNvSpPr>
              <a:spLocks/>
            </p:cNvSpPr>
            <p:nvPr/>
          </p:nvSpPr>
          <p:spPr>
            <a:xfrm>
              <a:off x="2651253" y="8235808"/>
              <a:ext cx="1573181" cy="613994"/>
            </a:xfrm>
            <a:prstGeom prst="rect">
              <a:avLst/>
            </a:prstGeom>
            <a:solidFill>
              <a:srgbClr val="4E79A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Base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26FA5F0-4F19-949A-90AE-A01E7062E80E}"/>
                </a:ext>
              </a:extLst>
            </p:cNvPr>
            <p:cNvSpPr>
              <a:spLocks/>
            </p:cNvSpPr>
            <p:nvPr/>
          </p:nvSpPr>
          <p:spPr>
            <a:xfrm>
              <a:off x="2651253" y="7567840"/>
              <a:ext cx="1573181" cy="613994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Low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2D30307-DA1A-7FA0-A33B-F8400C59705D}"/>
                </a:ext>
              </a:extLst>
            </p:cNvPr>
            <p:cNvSpPr>
              <a:spLocks/>
            </p:cNvSpPr>
            <p:nvPr/>
          </p:nvSpPr>
          <p:spPr>
            <a:xfrm>
              <a:off x="2651253" y="6899873"/>
              <a:ext cx="1573181" cy="61399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Medium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BC448D3-E9F7-3D94-6A09-417DD5165815}"/>
                </a:ext>
              </a:extLst>
            </p:cNvPr>
            <p:cNvSpPr>
              <a:spLocks/>
            </p:cNvSpPr>
            <p:nvPr/>
          </p:nvSpPr>
          <p:spPr>
            <a:xfrm>
              <a:off x="2651251" y="6231905"/>
              <a:ext cx="1573181" cy="613994"/>
            </a:xfrm>
            <a:prstGeom prst="rect">
              <a:avLst/>
            </a:prstGeom>
            <a:solidFill>
              <a:srgbClr val="E1565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High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488250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D30D3-C205-EE2D-C194-D113FA4F6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fontAlgn="base"/>
            <a:r>
              <a:rPr lang="en-US" sz="5400" b="1" i="0" u="none" strike="noStrike" dirty="0">
                <a:solidFill>
                  <a:schemeClr val="accent2"/>
                </a:solidFill>
                <a:effectLst/>
                <a:latin typeface="Roboto Slab" panose="020F0502020204030204" pitchFamily="34" charset="0"/>
              </a:rPr>
              <a:t>Impacts per program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C0971D-B7D5-F578-6DEF-9E8B6B96062B}"/>
              </a:ext>
            </a:extLst>
          </p:cNvPr>
          <p:cNvSpPr txBox="1"/>
          <p:nvPr/>
        </p:nvSpPr>
        <p:spPr>
          <a:xfrm>
            <a:off x="838200" y="6372474"/>
            <a:ext cx="78913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7F888F"/>
                </a:solidFill>
                <a:latin typeface="Open Sans" panose="020B0606030504020204" pitchFamily="34" charset="0"/>
              </a:rPr>
              <a:t>Carbajales</a:t>
            </a:r>
            <a:r>
              <a:rPr lang="en-US" sz="1600" dirty="0">
                <a:solidFill>
                  <a:srgbClr val="7F888F"/>
                </a:solidFill>
                <a:latin typeface="Open Sans" panose="020B0606030504020204" pitchFamily="34" charset="0"/>
              </a:rPr>
              <a:t>-Dale &amp; Murphy (2022) </a:t>
            </a:r>
            <a:r>
              <a:rPr lang="en-US" sz="1600" dirty="0">
                <a:solidFill>
                  <a:srgbClr val="7F888F"/>
                </a:solidFill>
                <a:latin typeface="Open Sans" panose="020B0606030504020204" pitchFamily="34" charset="0"/>
                <a:hlinkClick r:id="rId3"/>
              </a:rPr>
              <a:t>https://doi.org/10.1016/j.scitotenv.2022.159222</a:t>
            </a:r>
            <a:r>
              <a:rPr lang="en-US" sz="1600" dirty="0">
                <a:solidFill>
                  <a:srgbClr val="7F888F"/>
                </a:solidFill>
                <a:latin typeface="Open Sans" panose="020B0606030504020204" pitchFamily="34" charset="0"/>
              </a:rPr>
              <a:t> 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EB29FD89-BFE2-5A35-64FA-9C9D5A9470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7976864"/>
              </p:ext>
            </p:extLst>
          </p:nvPr>
        </p:nvGraphicFramePr>
        <p:xfrm>
          <a:off x="1219533" y="1818544"/>
          <a:ext cx="9752933" cy="3220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318">
                  <a:extLst>
                    <a:ext uri="{9D8B030D-6E8A-4147-A177-3AD203B41FA5}">
                      <a16:colId xmlns:a16="http://schemas.microsoft.com/office/drawing/2014/main" val="3890828477"/>
                    </a:ext>
                  </a:extLst>
                </a:gridCol>
                <a:gridCol w="1186055">
                  <a:extLst>
                    <a:ext uri="{9D8B030D-6E8A-4147-A177-3AD203B41FA5}">
                      <a16:colId xmlns:a16="http://schemas.microsoft.com/office/drawing/2014/main" val="3762229880"/>
                    </a:ext>
                  </a:extLst>
                </a:gridCol>
                <a:gridCol w="1476862">
                  <a:extLst>
                    <a:ext uri="{9D8B030D-6E8A-4147-A177-3AD203B41FA5}">
                      <a16:colId xmlns:a16="http://schemas.microsoft.com/office/drawing/2014/main" val="738772740"/>
                    </a:ext>
                  </a:extLst>
                </a:gridCol>
                <a:gridCol w="1661652">
                  <a:extLst>
                    <a:ext uri="{9D8B030D-6E8A-4147-A177-3AD203B41FA5}">
                      <a16:colId xmlns:a16="http://schemas.microsoft.com/office/drawing/2014/main" val="157254891"/>
                    </a:ext>
                  </a:extLst>
                </a:gridCol>
                <a:gridCol w="1860742">
                  <a:extLst>
                    <a:ext uri="{9D8B030D-6E8A-4147-A177-3AD203B41FA5}">
                      <a16:colId xmlns:a16="http://schemas.microsoft.com/office/drawing/2014/main" val="395689629"/>
                    </a:ext>
                  </a:extLst>
                </a:gridCol>
                <a:gridCol w="1662304">
                  <a:extLst>
                    <a:ext uri="{9D8B030D-6E8A-4147-A177-3AD203B41FA5}">
                      <a16:colId xmlns:a16="http://schemas.microsoft.com/office/drawing/2014/main" val="34013288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Roboto Slab" pitchFamily="2" charset="0"/>
                          <a:ea typeface="Roboto Slab" pitchFamily="2" charset="0"/>
                          <a:cs typeface="Roboto Slab" pitchFamily="2" charset="0"/>
                        </a:rPr>
                        <a:t>Program</a:t>
                      </a:r>
                    </a:p>
                  </a:txBody>
                  <a:tcPr marL="38196" marR="38196" marT="38196" marB="38196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>
                          <a:effectLst/>
                          <a:latin typeface="Roboto Slab" pitchFamily="2" charset="0"/>
                          <a:ea typeface="Roboto Slab" pitchFamily="2" charset="0"/>
                          <a:cs typeface="Roboto Slab" pitchFamily="2" charset="0"/>
                        </a:rPr>
                        <a:t>Launches</a:t>
                      </a:r>
                    </a:p>
                  </a:txBody>
                  <a:tcPr marL="38196" marR="38196" marT="38196" marB="38196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effectLst/>
                          <a:latin typeface="Roboto Slab" pitchFamily="2" charset="0"/>
                          <a:ea typeface="Roboto Slab" pitchFamily="2" charset="0"/>
                          <a:cs typeface="Roboto Slab" pitchFamily="2" charset="0"/>
                        </a:rPr>
                        <a:t>Duration </a:t>
                      </a:r>
                    </a:p>
                    <a:p>
                      <a:pPr algn="r"/>
                      <a:r>
                        <a:rPr lang="en-US" sz="1800" b="1" dirty="0">
                          <a:effectLst/>
                          <a:latin typeface="Roboto Slab" pitchFamily="2" charset="0"/>
                          <a:ea typeface="Roboto Slab" pitchFamily="2" charset="0"/>
                          <a:cs typeface="Roboto Slab" pitchFamily="2" charset="0"/>
                        </a:rPr>
                        <a:t>[p-h]</a:t>
                      </a:r>
                    </a:p>
                  </a:txBody>
                  <a:tcPr marL="38196" marR="38196" marT="38196" marB="38196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effectLst/>
                          <a:latin typeface="Roboto Slab" pitchFamily="2" charset="0"/>
                          <a:ea typeface="Roboto Slab" pitchFamily="2" charset="0"/>
                          <a:cs typeface="Roboto Slab" pitchFamily="2" charset="0"/>
                        </a:rPr>
                        <a:t>GHG </a:t>
                      </a:r>
                    </a:p>
                    <a:p>
                      <a:pPr algn="r"/>
                      <a:r>
                        <a:rPr lang="en-US" sz="1800" b="1" dirty="0">
                          <a:effectLst/>
                          <a:latin typeface="Roboto Slab" pitchFamily="2" charset="0"/>
                          <a:ea typeface="Roboto Slab" pitchFamily="2" charset="0"/>
                          <a:cs typeface="Roboto Slab" pitchFamily="2" charset="0"/>
                        </a:rPr>
                        <a:t>[</a:t>
                      </a:r>
                      <a:r>
                        <a:rPr lang="en-US" sz="1800" b="1" dirty="0" err="1">
                          <a:effectLst/>
                          <a:latin typeface="Roboto Slab" pitchFamily="2" charset="0"/>
                          <a:ea typeface="Roboto Slab" pitchFamily="2" charset="0"/>
                          <a:cs typeface="Roboto Slab" pitchFamily="2" charset="0"/>
                        </a:rPr>
                        <a:t>kT</a:t>
                      </a:r>
                      <a:r>
                        <a:rPr lang="en-US" sz="1800" b="1" dirty="0">
                          <a:effectLst/>
                          <a:latin typeface="Roboto Slab" pitchFamily="2" charset="0"/>
                          <a:ea typeface="Roboto Slab" pitchFamily="2" charset="0"/>
                          <a:cs typeface="Roboto Slab" pitchFamily="2" charset="0"/>
                        </a:rPr>
                        <a:t> CO</a:t>
                      </a:r>
                      <a:r>
                        <a:rPr lang="en-US" sz="1800" b="1" baseline="-25000" dirty="0">
                          <a:effectLst/>
                          <a:latin typeface="Roboto Slab" pitchFamily="2" charset="0"/>
                          <a:ea typeface="Roboto Slab" pitchFamily="2" charset="0"/>
                          <a:cs typeface="Roboto Slab" pitchFamily="2" charset="0"/>
                        </a:rPr>
                        <a:t>2</a:t>
                      </a:r>
                      <a:r>
                        <a:rPr lang="en-US" sz="1800" b="1" dirty="0">
                          <a:effectLst/>
                          <a:latin typeface="Roboto Slab" pitchFamily="2" charset="0"/>
                          <a:ea typeface="Roboto Slab" pitchFamily="2" charset="0"/>
                          <a:cs typeface="Roboto Slab" pitchFamily="2" charset="0"/>
                        </a:rPr>
                        <a:t>-eq]</a:t>
                      </a:r>
                    </a:p>
                  </a:txBody>
                  <a:tcPr marL="38196" marR="38196" marT="38196" marB="38196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err="1">
                          <a:effectLst/>
                          <a:latin typeface="Roboto Slab" pitchFamily="2" charset="0"/>
                          <a:ea typeface="Roboto Slab" pitchFamily="2" charset="0"/>
                          <a:cs typeface="Roboto Slab" pitchFamily="2" charset="0"/>
                        </a:rPr>
                        <a:t>GCE</a:t>
                      </a:r>
                      <a:r>
                        <a:rPr lang="en-US" sz="1800" b="1" u="none" strike="noStrike" baseline="30000" dirty="0" err="1">
                          <a:solidFill>
                            <a:schemeClr val="bg1"/>
                          </a:solidFill>
                          <a:effectLst/>
                          <a:latin typeface="Roboto Slab" pitchFamily="2" charset="0"/>
                          <a:ea typeface="Roboto Slab" pitchFamily="2" charset="0"/>
                          <a:cs typeface="Roboto Slab" pitchFamily="2" charset="0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</a:t>
                      </a:r>
                      <a:r>
                        <a:rPr lang="en-US" sz="1800" b="1" dirty="0">
                          <a:effectLst/>
                          <a:latin typeface="Roboto Slab" pitchFamily="2" charset="0"/>
                          <a:ea typeface="Roboto Slab" pitchFamily="2" charset="0"/>
                          <a:cs typeface="Roboto Slab" pitchFamily="2" charset="0"/>
                        </a:rPr>
                        <a:t> </a:t>
                      </a:r>
                    </a:p>
                    <a:p>
                      <a:pPr algn="r"/>
                      <a:r>
                        <a:rPr lang="en-US" sz="1800" b="1" dirty="0">
                          <a:effectLst/>
                          <a:latin typeface="Roboto Slab" pitchFamily="2" charset="0"/>
                          <a:ea typeface="Roboto Slab" pitchFamily="2" charset="0"/>
                          <a:cs typeface="Roboto Slab" pitchFamily="2" charset="0"/>
                        </a:rPr>
                        <a:t>[p-y per launch]</a:t>
                      </a:r>
                    </a:p>
                  </a:txBody>
                  <a:tcPr marL="38196" marR="38196" marT="38196" marB="38196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err="1">
                          <a:effectLst/>
                          <a:latin typeface="Roboto Slab" pitchFamily="2" charset="0"/>
                          <a:ea typeface="Roboto Slab" pitchFamily="2" charset="0"/>
                          <a:cs typeface="Roboto Slab" pitchFamily="2" charset="0"/>
                        </a:rPr>
                        <a:t>GCE</a:t>
                      </a:r>
                      <a:r>
                        <a:rPr lang="en-US" sz="1800" b="1" u="none" strike="noStrike" baseline="30000" dirty="0" err="1">
                          <a:solidFill>
                            <a:schemeClr val="bg1"/>
                          </a:solidFill>
                          <a:effectLst/>
                          <a:latin typeface="Roboto Slab" pitchFamily="2" charset="0"/>
                          <a:ea typeface="Roboto Slab" pitchFamily="2" charset="0"/>
                          <a:cs typeface="Roboto Slab" pitchFamily="2" charset="0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b</a:t>
                      </a:r>
                      <a:r>
                        <a:rPr lang="en-US" sz="1800" b="1" dirty="0">
                          <a:effectLst/>
                          <a:latin typeface="Roboto Slab" pitchFamily="2" charset="0"/>
                          <a:ea typeface="Roboto Slab" pitchFamily="2" charset="0"/>
                          <a:cs typeface="Roboto Slab" pitchFamily="2" charset="0"/>
                        </a:rPr>
                        <a:t> </a:t>
                      </a:r>
                    </a:p>
                    <a:p>
                      <a:pPr algn="r"/>
                      <a:r>
                        <a:rPr lang="en-US" sz="1800" b="1" dirty="0">
                          <a:effectLst/>
                          <a:latin typeface="Roboto Slab" pitchFamily="2" charset="0"/>
                          <a:ea typeface="Roboto Slab" pitchFamily="2" charset="0"/>
                          <a:cs typeface="Roboto Slab" pitchFamily="2" charset="0"/>
                        </a:rPr>
                        <a:t>[p-h per h]</a:t>
                      </a:r>
                    </a:p>
                  </a:txBody>
                  <a:tcPr marL="38196" marR="38196" marT="38196" marB="38196"/>
                </a:tc>
                <a:extLst>
                  <a:ext uri="{0D108BD9-81ED-4DB2-BD59-A6C34878D82A}">
                    <a16:rowId xmlns:a16="http://schemas.microsoft.com/office/drawing/2014/main" val="712086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All</a:t>
                      </a:r>
                    </a:p>
                  </a:txBody>
                  <a:tcPr marL="38196" marR="38196" marT="38196" marB="3819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601</a:t>
                      </a:r>
                    </a:p>
                  </a:txBody>
                  <a:tcPr marL="38196" marR="38196" marT="38196" marB="3819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1,461,432</a:t>
                      </a:r>
                    </a:p>
                  </a:txBody>
                  <a:tcPr marL="38196" marR="38196" marT="38196" marB="3819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2237–5183</a:t>
                      </a:r>
                    </a:p>
                  </a:txBody>
                  <a:tcPr marL="38196" marR="38196" marT="38196" marB="3819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550–1300</a:t>
                      </a:r>
                    </a:p>
                  </a:txBody>
                  <a:tcPr marL="38196" marR="38196" marT="38196" marB="3819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2000–4600</a:t>
                      </a:r>
                    </a:p>
                  </a:txBody>
                  <a:tcPr marL="38196" marR="38196" marT="38196" marB="38196" anchor="ctr"/>
                </a:tc>
                <a:extLst>
                  <a:ext uri="{0D108BD9-81ED-4DB2-BD59-A6C34878D82A}">
                    <a16:rowId xmlns:a16="http://schemas.microsoft.com/office/drawing/2014/main" val="5560697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Soyuz</a:t>
                      </a:r>
                    </a:p>
                  </a:txBody>
                  <a:tcPr marL="38196" marR="38196" marT="38196" marB="3819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149</a:t>
                      </a:r>
                    </a:p>
                  </a:txBody>
                  <a:tcPr marL="38196" marR="38196" marT="38196" marB="3819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1,042,966</a:t>
                      </a:r>
                    </a:p>
                  </a:txBody>
                  <a:tcPr marL="38196" marR="38196" marT="38196" marB="3819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152–625</a:t>
                      </a:r>
                    </a:p>
                  </a:txBody>
                  <a:tcPr marL="38196" marR="38196" marT="38196" marB="3819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150–620</a:t>
                      </a:r>
                    </a:p>
                  </a:txBody>
                  <a:tcPr marL="38196" marR="38196" marT="38196" marB="3819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190–770</a:t>
                      </a:r>
                    </a:p>
                  </a:txBody>
                  <a:tcPr marL="38196" marR="38196" marT="38196" marB="38196" anchor="ctr"/>
                </a:tc>
                <a:extLst>
                  <a:ext uri="{0D108BD9-81ED-4DB2-BD59-A6C34878D82A}">
                    <a16:rowId xmlns:a16="http://schemas.microsoft.com/office/drawing/2014/main" val="7640214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Apollo</a:t>
                      </a:r>
                    </a:p>
                  </a:txBody>
                  <a:tcPr marL="38196" marR="38196" marT="38196" marB="3819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12</a:t>
                      </a:r>
                    </a:p>
                  </a:txBody>
                  <a:tcPr marL="38196" marR="38196" marT="38196" marB="3819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8158</a:t>
                      </a:r>
                    </a:p>
                  </a:txBody>
                  <a:tcPr marL="38196" marR="38196" marT="38196" marB="3819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89–342</a:t>
                      </a:r>
                    </a:p>
                  </a:txBody>
                  <a:tcPr marL="38196" marR="38196" marT="38196" marB="3819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1090–4200</a:t>
                      </a:r>
                    </a:p>
                  </a:txBody>
                  <a:tcPr marL="38196" marR="38196" marT="38196" marB="3819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14,020–54,070</a:t>
                      </a:r>
                    </a:p>
                  </a:txBody>
                  <a:tcPr marL="38196" marR="38196" marT="38196" marB="38196" anchor="ctr"/>
                </a:tc>
                <a:extLst>
                  <a:ext uri="{0D108BD9-81ED-4DB2-BD59-A6C34878D82A}">
                    <a16:rowId xmlns:a16="http://schemas.microsoft.com/office/drawing/2014/main" val="36894861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err="1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ISS</a:t>
                      </a:r>
                      <a:r>
                        <a:rPr lang="en-US" sz="1800" u="none" strike="noStrike" baseline="30000" dirty="0" err="1">
                          <a:solidFill>
                            <a:srgbClr val="0C7DB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6"/>
                        </a:rPr>
                        <a:t>c</a:t>
                      </a:r>
                      <a:endParaRPr lang="en-US" sz="18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8196" marR="38196" marT="38196" marB="3819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108</a:t>
                      </a:r>
                    </a:p>
                  </a:txBody>
                  <a:tcPr marL="38196" marR="38196" marT="38196" marB="3819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901,650</a:t>
                      </a:r>
                    </a:p>
                  </a:txBody>
                  <a:tcPr marL="38196" marR="38196" marT="38196" marB="3819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512–1071</a:t>
                      </a:r>
                    </a:p>
                  </a:txBody>
                  <a:tcPr marL="38196" marR="38196" marT="38196" marB="3819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700–1460</a:t>
                      </a:r>
                    </a:p>
                  </a:txBody>
                  <a:tcPr marL="38196" marR="38196" marT="38196" marB="3819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730–1530</a:t>
                      </a:r>
                    </a:p>
                  </a:txBody>
                  <a:tcPr marL="38196" marR="38196" marT="38196" marB="38196" anchor="ctr"/>
                </a:tc>
                <a:extLst>
                  <a:ext uri="{0D108BD9-81ED-4DB2-BD59-A6C34878D82A}">
                    <a16:rowId xmlns:a16="http://schemas.microsoft.com/office/drawing/2014/main" val="374068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Supply</a:t>
                      </a:r>
                      <a:r>
                        <a:rPr lang="en-US" sz="1800" u="none" strike="noStrike" baseline="30000">
                          <a:solidFill>
                            <a:srgbClr val="0C7DB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7"/>
                        </a:rPr>
                        <a:t>d</a:t>
                      </a:r>
                      <a:endParaRPr lang="en-US" sz="18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8196" marR="38196" marT="38196" marB="3819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249</a:t>
                      </a:r>
                    </a:p>
                  </a:txBody>
                  <a:tcPr marL="38196" marR="38196" marT="38196" marB="3819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1,334,353</a:t>
                      </a:r>
                      <a:r>
                        <a:rPr lang="en-US" sz="1800" u="none" strike="noStrike" baseline="30000">
                          <a:solidFill>
                            <a:srgbClr val="0C7DB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8"/>
                        </a:rPr>
                        <a:t>e</a:t>
                      </a:r>
                      <a:endParaRPr lang="en-US" sz="18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8196" marR="38196" marT="38196" marB="3819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344–1226</a:t>
                      </a:r>
                    </a:p>
                  </a:txBody>
                  <a:tcPr marL="38196" marR="38196" marT="38196" marB="3819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200–725</a:t>
                      </a:r>
                    </a:p>
                  </a:txBody>
                  <a:tcPr marL="38196" marR="38196" marT="38196" marB="3819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330–1190</a:t>
                      </a:r>
                    </a:p>
                  </a:txBody>
                  <a:tcPr marL="38196" marR="38196" marT="38196" marB="38196" anchor="ctr"/>
                </a:tc>
                <a:extLst>
                  <a:ext uri="{0D108BD9-81ED-4DB2-BD59-A6C34878D82A}">
                    <a16:rowId xmlns:a16="http://schemas.microsoft.com/office/drawing/2014/main" val="636073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New Shepard</a:t>
                      </a:r>
                    </a:p>
                  </a:txBody>
                  <a:tcPr marL="38196" marR="38196" marT="38196" marB="3819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</a:t>
                      </a:r>
                    </a:p>
                  </a:txBody>
                  <a:tcPr marL="38196" marR="38196" marT="38196" marB="3819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</a:t>
                      </a:r>
                    </a:p>
                  </a:txBody>
                  <a:tcPr marL="38196" marR="38196" marT="38196" marB="3819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0.17–0.19</a:t>
                      </a:r>
                      <a:r>
                        <a:rPr lang="en-US" sz="1800" u="none" strike="noStrike" baseline="30000" dirty="0">
                          <a:solidFill>
                            <a:srgbClr val="0C7DB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9"/>
                        </a:rPr>
                        <a:t>f</a:t>
                      </a:r>
                      <a:endParaRPr lang="en-US" sz="18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8196" marR="38196" marT="38196" marB="3819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</a:t>
                      </a:r>
                    </a:p>
                  </a:txBody>
                  <a:tcPr marL="38196" marR="38196" marT="38196" marB="3819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54,450–59,890</a:t>
                      </a:r>
                    </a:p>
                  </a:txBody>
                  <a:tcPr marL="38196" marR="38196" marT="38196" marB="38196" anchor="ctr"/>
                </a:tc>
                <a:extLst>
                  <a:ext uri="{0D108BD9-81ED-4DB2-BD59-A6C34878D82A}">
                    <a16:rowId xmlns:a16="http://schemas.microsoft.com/office/drawing/2014/main" val="5126779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Inspiration</a:t>
                      </a:r>
                    </a:p>
                  </a:txBody>
                  <a:tcPr marL="38196" marR="38196" marT="38196" marB="3819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</a:t>
                      </a:r>
                    </a:p>
                  </a:txBody>
                  <a:tcPr marL="38196" marR="38196" marT="38196" marB="3819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284</a:t>
                      </a:r>
                    </a:p>
                  </a:txBody>
                  <a:tcPr marL="38196" marR="38196" marT="38196" marB="3819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0.76–1.19</a:t>
                      </a:r>
                      <a:r>
                        <a:rPr lang="en-US" sz="1800" u="none" strike="noStrike" baseline="30000" dirty="0">
                          <a:solidFill>
                            <a:srgbClr val="0C7DB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9"/>
                        </a:rPr>
                        <a:t>f</a:t>
                      </a:r>
                      <a:endParaRPr lang="en-US" sz="18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8196" marR="38196" marT="38196" marB="3819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110–176</a:t>
                      </a:r>
                    </a:p>
                  </a:txBody>
                  <a:tcPr marL="38196" marR="38196" marT="38196" marB="3819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3470–5420</a:t>
                      </a:r>
                    </a:p>
                  </a:txBody>
                  <a:tcPr marL="38196" marR="38196" marT="38196" marB="38196" anchor="ctr"/>
                </a:tc>
                <a:extLst>
                  <a:ext uri="{0D108BD9-81ED-4DB2-BD59-A6C34878D82A}">
                    <a16:rowId xmlns:a16="http://schemas.microsoft.com/office/drawing/2014/main" val="1691824673"/>
                  </a:ext>
                </a:extLst>
              </a:tr>
            </a:tbl>
          </a:graphicData>
        </a:graphic>
      </p:graphicFrame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B326814-D1BD-55F9-ABC2-5DBB3FF8E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3C667-D69E-7349-AA58-5BB05293FE8C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585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34CB5E-115C-A487-8B6F-F03406A647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156857"/>
            <a:ext cx="10515600" cy="2932793"/>
          </a:xfrm>
        </p:spPr>
        <p:txBody>
          <a:bodyPr>
            <a:normAutofit/>
          </a:bodyPr>
          <a:lstStyle/>
          <a:p>
            <a:pPr algn="ctr"/>
            <a:r>
              <a:rPr lang="en-US" sz="3800" dirty="0"/>
              <a:t>Why do we </a:t>
            </a:r>
            <a:r>
              <a:rPr lang="en-US" sz="3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need</a:t>
            </a:r>
            <a:r>
              <a:rPr lang="en-US" sz="3800" dirty="0"/>
              <a:t> to send humans into space?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520EEE-58C1-89FF-2265-2A5878CD3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3C667-D69E-7349-AA58-5BB05293FE8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8951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0EDB1-94CE-1CF5-CDFE-82315C25E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i="0" u="none" strike="noStrike" dirty="0">
                <a:solidFill>
                  <a:schemeClr val="accent2"/>
                </a:solidFill>
                <a:effectLst/>
                <a:latin typeface="Roboto Slab" panose="020F0502020204030204" pitchFamily="34" charset="0"/>
              </a:rPr>
              <a:t>Questions?</a:t>
            </a:r>
            <a:endParaRPr lang="en-US" sz="8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34CB5E-115C-A487-8B6F-F03406A647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520EEE-58C1-89FF-2265-2A5878CD3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3C667-D69E-7349-AA58-5BB05293FE8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716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D30D3-C205-EE2D-C194-D113FA4F6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fontAlgn="base"/>
            <a:r>
              <a:rPr lang="en-US" sz="5400" b="1" i="0" u="none" strike="noStrike" dirty="0">
                <a:solidFill>
                  <a:schemeClr val="accent2"/>
                </a:solidFill>
                <a:effectLst/>
                <a:latin typeface="Roboto Slab" panose="020F0502020204030204" pitchFamily="34" charset="0"/>
              </a:rPr>
              <a:t>The team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10414A4-270B-F86C-DAA0-40B43A2163DB}"/>
              </a:ext>
            </a:extLst>
          </p:cNvPr>
          <p:cNvGrpSpPr/>
          <p:nvPr/>
        </p:nvGrpSpPr>
        <p:grpSpPr>
          <a:xfrm>
            <a:off x="3744563" y="1440175"/>
            <a:ext cx="1805513" cy="2446330"/>
            <a:chOff x="3744563" y="1440175"/>
            <a:chExt cx="1805513" cy="2446330"/>
          </a:xfrm>
        </p:grpSpPr>
        <p:pic>
          <p:nvPicPr>
            <p:cNvPr id="1034" name="Picture 10">
              <a:extLst>
                <a:ext uri="{FF2B5EF4-FFF2-40B4-BE49-F238E27FC236}">
                  <a16:creationId xmlns:a16="http://schemas.microsoft.com/office/drawing/2014/main" id="{CFAAF651-EFD2-4641-9DCB-023D3D8A0D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/>
          </p:blipFill>
          <p:spPr bwMode="auto">
            <a:xfrm>
              <a:off x="3750076" y="1440175"/>
              <a:ext cx="1800000" cy="18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EA65CFB-C10B-796F-CE1B-13DD5F47FBD4}"/>
                </a:ext>
              </a:extLst>
            </p:cNvPr>
            <p:cNvSpPr txBox="1"/>
            <p:nvPr/>
          </p:nvSpPr>
          <p:spPr>
            <a:xfrm>
              <a:off x="3744563" y="3240174"/>
              <a:ext cx="180000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i="0" u="none" strike="noStrike" dirty="0" err="1">
                  <a:solidFill>
                    <a:srgbClr val="3D4449"/>
                  </a:solidFill>
                  <a:effectLst/>
                  <a:latin typeface="Roboto Slab" pitchFamily="2" charset="0"/>
                </a:rPr>
                <a:t>Elif</a:t>
              </a:r>
              <a:r>
                <a:rPr lang="en-US" sz="1200" b="1" i="0" u="none" strike="noStrike" dirty="0">
                  <a:solidFill>
                    <a:srgbClr val="3D4449"/>
                  </a:solidFill>
                  <a:effectLst/>
                  <a:latin typeface="Roboto Slab" pitchFamily="2" charset="0"/>
                </a:rPr>
                <a:t> Can</a:t>
              </a:r>
              <a:endParaRPr lang="en-US" sz="1200" dirty="0">
                <a:solidFill>
                  <a:srgbClr val="7F888F"/>
                </a:solidFill>
                <a:latin typeface="Open Sans" panose="020B0606030504020204" pitchFamily="34" charset="0"/>
              </a:endParaRPr>
            </a:p>
            <a:p>
              <a:pPr algn="ctr"/>
              <a:r>
                <a:rPr lang="en-US" sz="1200" b="0" i="0" u="none" strike="noStrike" dirty="0">
                  <a:solidFill>
                    <a:srgbClr val="7F888F"/>
                  </a:solidFill>
                  <a:effectLst/>
                  <a:latin typeface="Open Sans" panose="020B0606030504020204" pitchFamily="34" charset="0"/>
                </a:rPr>
                <a:t>Research Associate</a:t>
              </a:r>
            </a:p>
            <a:p>
              <a:pPr algn="ctr"/>
              <a:r>
                <a:rPr lang="en-US" sz="1200" b="0" i="0" u="none" strike="noStrike" dirty="0">
                  <a:solidFill>
                    <a:srgbClr val="7F888F"/>
                  </a:solidFill>
                  <a:effectLst/>
                  <a:latin typeface="Open Sans" panose="020B0606030504020204" pitchFamily="34" charset="0"/>
                </a:rPr>
                <a:t>Critical minerals</a:t>
              </a:r>
              <a:endParaRPr lang="en-US" sz="1200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18889B2-71E8-5BA7-C27C-D97F18B49C6C}"/>
              </a:ext>
            </a:extLst>
          </p:cNvPr>
          <p:cNvGrpSpPr/>
          <p:nvPr/>
        </p:nvGrpSpPr>
        <p:grpSpPr>
          <a:xfrm>
            <a:off x="833816" y="1440175"/>
            <a:ext cx="1805683" cy="2446330"/>
            <a:chOff x="833816" y="1440175"/>
            <a:chExt cx="1805683" cy="2446330"/>
          </a:xfrm>
        </p:grpSpPr>
        <p:pic>
          <p:nvPicPr>
            <p:cNvPr id="1032" name="Picture 8">
              <a:extLst>
                <a:ext uri="{FF2B5EF4-FFF2-40B4-BE49-F238E27FC236}">
                  <a16:creationId xmlns:a16="http://schemas.microsoft.com/office/drawing/2014/main" id="{F793BC7A-DAE8-D55A-ACC9-C4DB38BA51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39499" y="1440175"/>
              <a:ext cx="1800000" cy="18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8E2509A-7E9A-CEE6-119D-616D40B3FC36}"/>
                </a:ext>
              </a:extLst>
            </p:cNvPr>
            <p:cNvSpPr txBox="1"/>
            <p:nvPr/>
          </p:nvSpPr>
          <p:spPr>
            <a:xfrm>
              <a:off x="833816" y="3240174"/>
              <a:ext cx="180000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i="0" u="none" strike="noStrike" dirty="0">
                  <a:solidFill>
                    <a:srgbClr val="3D4449"/>
                  </a:solidFill>
                  <a:effectLst/>
                  <a:latin typeface="Roboto Slab" pitchFamily="2" charset="0"/>
                </a:rPr>
                <a:t>Jacob Arnold</a:t>
              </a:r>
              <a:endParaRPr lang="en-US" sz="1200" dirty="0">
                <a:solidFill>
                  <a:srgbClr val="7F888F"/>
                </a:solidFill>
                <a:latin typeface="Open Sans" panose="020B0606030504020204" pitchFamily="34" charset="0"/>
              </a:endParaRPr>
            </a:p>
            <a:p>
              <a:pPr algn="ctr"/>
              <a:r>
                <a:rPr lang="en-US" sz="1200" b="0" i="0" u="none" strike="noStrike" dirty="0">
                  <a:solidFill>
                    <a:srgbClr val="7F888F"/>
                  </a:solidFill>
                  <a:effectLst/>
                  <a:latin typeface="Open Sans" panose="020B0606030504020204" pitchFamily="34" charset="0"/>
                </a:rPr>
                <a:t>PhD Candidate</a:t>
              </a:r>
            </a:p>
            <a:p>
              <a:pPr algn="ctr"/>
              <a:r>
                <a:rPr lang="en-US" sz="1200" b="0" i="0" u="none" strike="noStrike" dirty="0">
                  <a:solidFill>
                    <a:srgbClr val="7F888F"/>
                  </a:solidFill>
                  <a:effectLst/>
                  <a:latin typeface="Open Sans" panose="020B0606030504020204" pitchFamily="34" charset="0"/>
                </a:rPr>
                <a:t>Resilient infrastructure</a:t>
              </a:r>
              <a:endParaRPr lang="en-US" sz="1200" dirty="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44F84EEE-7C4A-1205-D94D-9D3D0180A4C6}"/>
              </a:ext>
            </a:extLst>
          </p:cNvPr>
          <p:cNvGrpSpPr/>
          <p:nvPr/>
        </p:nvGrpSpPr>
        <p:grpSpPr>
          <a:xfrm>
            <a:off x="6570653" y="1440175"/>
            <a:ext cx="1980000" cy="2630996"/>
            <a:chOff x="9478848" y="1440175"/>
            <a:chExt cx="1980000" cy="2630996"/>
          </a:xfrm>
        </p:grpSpPr>
        <p:pic>
          <p:nvPicPr>
            <p:cNvPr id="1030" name="Picture 6">
              <a:extLst>
                <a:ext uri="{FF2B5EF4-FFF2-40B4-BE49-F238E27FC236}">
                  <a16:creationId xmlns:a16="http://schemas.microsoft.com/office/drawing/2014/main" id="{11E014AC-46A4-82A7-D147-3A182CAC8C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/>
          </p:blipFill>
          <p:spPr bwMode="auto">
            <a:xfrm>
              <a:off x="9571231" y="1440175"/>
              <a:ext cx="1800000" cy="18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DAB15AB-D76D-183B-7503-4A84FADE554F}"/>
                </a:ext>
              </a:extLst>
            </p:cNvPr>
            <p:cNvSpPr txBox="1"/>
            <p:nvPr/>
          </p:nvSpPr>
          <p:spPr>
            <a:xfrm>
              <a:off x="9478848" y="3240174"/>
              <a:ext cx="1980000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i="0" u="none" strike="noStrike" dirty="0">
                  <a:solidFill>
                    <a:srgbClr val="3D4449"/>
                  </a:solidFill>
                  <a:effectLst/>
                  <a:latin typeface="Roboto Slab" pitchFamily="2" charset="0"/>
                </a:rPr>
                <a:t>Hao Chen</a:t>
              </a:r>
              <a:endParaRPr lang="en-US" sz="1200" dirty="0">
                <a:solidFill>
                  <a:srgbClr val="7F888F"/>
                </a:solidFill>
                <a:latin typeface="Open Sans" panose="020B0606030504020204" pitchFamily="34" charset="0"/>
              </a:endParaRPr>
            </a:p>
            <a:p>
              <a:pPr algn="ctr"/>
              <a:r>
                <a:rPr lang="en-US" sz="1200" b="0" i="0" u="none" strike="noStrike" dirty="0">
                  <a:solidFill>
                    <a:srgbClr val="7F888F"/>
                  </a:solidFill>
                  <a:effectLst/>
                  <a:latin typeface="Open Sans" panose="020B0606030504020204" pitchFamily="34" charset="0"/>
                </a:rPr>
                <a:t>PhD Candidate</a:t>
              </a:r>
            </a:p>
            <a:p>
              <a:pPr algn="ctr"/>
              <a:r>
                <a:rPr lang="en-US" sz="1200" b="0" i="0" u="none" strike="noStrike" dirty="0">
                  <a:solidFill>
                    <a:srgbClr val="7F888F"/>
                  </a:solidFill>
                  <a:effectLst/>
                  <a:latin typeface="Open Sans" panose="020B0606030504020204" pitchFamily="34" charset="0"/>
                </a:rPr>
                <a:t>Advanced manufacturing</a:t>
              </a:r>
              <a:endParaRPr lang="en-US" sz="1200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488372D-9ED7-6474-5269-E357B5586EF8}"/>
              </a:ext>
            </a:extLst>
          </p:cNvPr>
          <p:cNvGrpSpPr/>
          <p:nvPr/>
        </p:nvGrpSpPr>
        <p:grpSpPr>
          <a:xfrm>
            <a:off x="3744563" y="4121050"/>
            <a:ext cx="1800001" cy="2446330"/>
            <a:chOff x="3744563" y="4121050"/>
            <a:chExt cx="1800001" cy="2446330"/>
          </a:xfrm>
        </p:grpSpPr>
        <p:pic>
          <p:nvPicPr>
            <p:cNvPr id="1038" name="Picture 14">
              <a:extLst>
                <a:ext uri="{FF2B5EF4-FFF2-40B4-BE49-F238E27FC236}">
                  <a16:creationId xmlns:a16="http://schemas.microsoft.com/office/drawing/2014/main" id="{13F2D65B-321C-D4B8-1182-E50CA183A63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745753" y="4121050"/>
              <a:ext cx="1798811" cy="18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E5A56DE-A8A5-862D-3D86-7750D6198913}"/>
                </a:ext>
              </a:extLst>
            </p:cNvPr>
            <p:cNvSpPr txBox="1"/>
            <p:nvPr/>
          </p:nvSpPr>
          <p:spPr>
            <a:xfrm>
              <a:off x="3744563" y="5921049"/>
              <a:ext cx="180000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i="0" u="none" strike="noStrike" dirty="0">
                  <a:solidFill>
                    <a:srgbClr val="3D4449"/>
                  </a:solidFill>
                  <a:effectLst/>
                  <a:latin typeface="Roboto Slab" pitchFamily="2" charset="0"/>
                </a:rPr>
                <a:t>Garrett Lewis</a:t>
              </a:r>
              <a:endParaRPr lang="en-US" sz="1200" dirty="0">
                <a:solidFill>
                  <a:srgbClr val="7F888F"/>
                </a:solidFill>
                <a:latin typeface="Open Sans" panose="020B0606030504020204" pitchFamily="34" charset="0"/>
              </a:endParaRPr>
            </a:p>
            <a:p>
              <a:pPr algn="ctr"/>
              <a:r>
                <a:rPr lang="en-US" sz="1200" b="0" i="0" u="none" strike="noStrike" dirty="0">
                  <a:solidFill>
                    <a:srgbClr val="7F888F"/>
                  </a:solidFill>
                  <a:effectLst/>
                  <a:latin typeface="Open Sans" panose="020B0606030504020204" pitchFamily="34" charset="0"/>
                </a:rPr>
                <a:t>BS Candidate</a:t>
              </a:r>
            </a:p>
            <a:p>
              <a:pPr algn="ctr"/>
              <a:r>
                <a:rPr lang="en-US" sz="1200" b="0" i="0" u="none" strike="noStrike" dirty="0">
                  <a:solidFill>
                    <a:srgbClr val="7F888F"/>
                  </a:solidFill>
                  <a:effectLst/>
                  <a:latin typeface="Open Sans" panose="020B0606030504020204" pitchFamily="34" charset="0"/>
                </a:rPr>
                <a:t>Solar PV in Nigeria</a:t>
              </a:r>
              <a:endParaRPr lang="en-US" sz="1200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1A9A973-2D74-8775-2040-E9668FEC90A3}"/>
              </a:ext>
            </a:extLst>
          </p:cNvPr>
          <p:cNvGrpSpPr/>
          <p:nvPr/>
        </p:nvGrpSpPr>
        <p:grpSpPr>
          <a:xfrm>
            <a:off x="743816" y="4121050"/>
            <a:ext cx="1980000" cy="2446330"/>
            <a:chOff x="6570653" y="1440175"/>
            <a:chExt cx="1980000" cy="2446330"/>
          </a:xfrm>
        </p:grpSpPr>
        <p:pic>
          <p:nvPicPr>
            <p:cNvPr id="1040" name="Picture 16">
              <a:extLst>
                <a:ext uri="{FF2B5EF4-FFF2-40B4-BE49-F238E27FC236}">
                  <a16:creationId xmlns:a16="http://schemas.microsoft.com/office/drawing/2014/main" id="{2AE530B7-E29D-F907-6B4F-CF3A8249A6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/>
          </p:blipFill>
          <p:spPr bwMode="auto">
            <a:xfrm>
              <a:off x="6660653" y="1440175"/>
              <a:ext cx="1800000" cy="18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88FDE1E-70ED-706C-4D57-4A4F98352994}"/>
                </a:ext>
              </a:extLst>
            </p:cNvPr>
            <p:cNvSpPr txBox="1"/>
            <p:nvPr/>
          </p:nvSpPr>
          <p:spPr>
            <a:xfrm>
              <a:off x="6570653" y="3240174"/>
              <a:ext cx="198000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i="0" u="none" strike="noStrike" dirty="0" err="1">
                  <a:solidFill>
                    <a:srgbClr val="3D4449"/>
                  </a:solidFill>
                  <a:effectLst/>
                  <a:latin typeface="Roboto Slab" pitchFamily="2" charset="0"/>
                </a:rPr>
                <a:t>Shohreh</a:t>
              </a:r>
              <a:r>
                <a:rPr lang="en-US" sz="1200" b="1" i="0" u="none" strike="noStrike" dirty="0">
                  <a:solidFill>
                    <a:srgbClr val="3D4449"/>
                  </a:solidFill>
                  <a:effectLst/>
                  <a:latin typeface="Roboto Slab" pitchFamily="2" charset="0"/>
                </a:rPr>
                <a:t> </a:t>
              </a:r>
              <a:r>
                <a:rPr lang="en-US" sz="1200" b="1" i="0" u="none" strike="noStrike" dirty="0" err="1">
                  <a:solidFill>
                    <a:srgbClr val="3D4449"/>
                  </a:solidFill>
                  <a:effectLst/>
                  <a:latin typeface="Roboto Slab" pitchFamily="2" charset="0"/>
                </a:rPr>
                <a:t>Kamyab</a:t>
              </a:r>
              <a:endParaRPr lang="en-US" sz="1200" dirty="0">
                <a:solidFill>
                  <a:srgbClr val="7F888F"/>
                </a:solidFill>
                <a:latin typeface="Open Sans" panose="020B0606030504020204" pitchFamily="34" charset="0"/>
              </a:endParaRPr>
            </a:p>
            <a:p>
              <a:pPr algn="ctr"/>
              <a:r>
                <a:rPr lang="en-US" sz="1200" b="0" i="0" u="none" strike="noStrike" dirty="0">
                  <a:solidFill>
                    <a:srgbClr val="7F888F"/>
                  </a:solidFill>
                  <a:effectLst/>
                  <a:latin typeface="Open Sans" panose="020B0606030504020204" pitchFamily="34" charset="0"/>
                </a:rPr>
                <a:t>PhD Candidate</a:t>
              </a:r>
            </a:p>
            <a:p>
              <a:pPr algn="ctr"/>
              <a:r>
                <a:rPr lang="en-US" sz="1200" b="0" i="0" u="none" strike="noStrike" dirty="0">
                  <a:solidFill>
                    <a:srgbClr val="7F888F"/>
                  </a:solidFill>
                  <a:effectLst/>
                  <a:latin typeface="Open Sans" panose="020B0606030504020204" pitchFamily="34" charset="0"/>
                </a:rPr>
                <a:t>Sustainable agriculture</a:t>
              </a:r>
              <a:endParaRPr lang="en-US" sz="1200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E09802C-8556-539B-5F56-377018833A75}"/>
              </a:ext>
            </a:extLst>
          </p:cNvPr>
          <p:cNvGrpSpPr/>
          <p:nvPr/>
        </p:nvGrpSpPr>
        <p:grpSpPr>
          <a:xfrm>
            <a:off x="6656706" y="4121050"/>
            <a:ext cx="1801191" cy="2442611"/>
            <a:chOff x="6656706" y="4121050"/>
            <a:chExt cx="1801191" cy="2442611"/>
          </a:xfrm>
        </p:grpSpPr>
        <p:pic>
          <p:nvPicPr>
            <p:cNvPr id="1042" name="Picture 18">
              <a:extLst>
                <a:ext uri="{FF2B5EF4-FFF2-40B4-BE49-F238E27FC236}">
                  <a16:creationId xmlns:a16="http://schemas.microsoft.com/office/drawing/2014/main" id="{5F8DEBF5-451A-6B7A-C58D-62D4B6DF2C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/>
            <a:srcRect/>
            <a:stretch/>
          </p:blipFill>
          <p:spPr bwMode="auto">
            <a:xfrm>
              <a:off x="6657897" y="4121050"/>
              <a:ext cx="1800000" cy="18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DABC1D1-47AD-2C78-25CD-61DE7C4D98BF}"/>
                </a:ext>
              </a:extLst>
            </p:cNvPr>
            <p:cNvSpPr txBox="1"/>
            <p:nvPr/>
          </p:nvSpPr>
          <p:spPr>
            <a:xfrm>
              <a:off x="6656706" y="5917330"/>
              <a:ext cx="180000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i="0" u="none" strike="noStrike" dirty="0">
                  <a:solidFill>
                    <a:srgbClr val="3D4449"/>
                  </a:solidFill>
                  <a:effectLst/>
                  <a:latin typeface="Roboto Slab" pitchFamily="2" charset="0"/>
                </a:rPr>
                <a:t>Harish Srinivasan</a:t>
              </a:r>
              <a:endParaRPr lang="en-US" sz="1200" dirty="0">
                <a:solidFill>
                  <a:srgbClr val="7F888F"/>
                </a:solidFill>
                <a:latin typeface="Open Sans" panose="020B0606030504020204" pitchFamily="34" charset="0"/>
              </a:endParaRPr>
            </a:p>
            <a:p>
              <a:pPr algn="ctr"/>
              <a:r>
                <a:rPr lang="en-US" sz="1200" b="0" i="0" u="none" strike="noStrike" dirty="0">
                  <a:solidFill>
                    <a:srgbClr val="7F888F"/>
                  </a:solidFill>
                  <a:effectLst/>
                  <a:latin typeface="Open Sans" panose="020B0606030504020204" pitchFamily="34" charset="0"/>
                </a:rPr>
                <a:t>MS Candidate</a:t>
              </a:r>
            </a:p>
            <a:p>
              <a:pPr algn="ctr"/>
              <a:r>
                <a:rPr lang="en-US" sz="1200" dirty="0">
                  <a:solidFill>
                    <a:srgbClr val="7F888F"/>
                  </a:solidFill>
                  <a:latin typeface="Open Sans" panose="020B0606030504020204" pitchFamily="34" charset="0"/>
                </a:rPr>
                <a:t>Wastewater treatment</a:t>
              </a:r>
              <a:endParaRPr lang="en-US" sz="1200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06F78B1-2758-ED51-7412-A5D2464950E4}"/>
              </a:ext>
            </a:extLst>
          </p:cNvPr>
          <p:cNvGrpSpPr/>
          <p:nvPr/>
        </p:nvGrpSpPr>
        <p:grpSpPr>
          <a:xfrm>
            <a:off x="9571231" y="1440175"/>
            <a:ext cx="1800000" cy="2448718"/>
            <a:chOff x="832420" y="4121050"/>
            <a:chExt cx="1800000" cy="2448718"/>
          </a:xfrm>
        </p:grpSpPr>
        <p:pic>
          <p:nvPicPr>
            <p:cNvPr id="1044" name="Picture 20" descr="Energy-Economy-Environmental (E3) Systems Analysis">
              <a:extLst>
                <a:ext uri="{FF2B5EF4-FFF2-40B4-BE49-F238E27FC236}">
                  <a16:creationId xmlns:a16="http://schemas.microsoft.com/office/drawing/2014/main" id="{1C1ED1B5-0119-AA7F-32D0-9978CE74ECF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32421" y="4121050"/>
              <a:ext cx="1799999" cy="18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899730B-C916-823B-9B1D-6C5C6A3F41FE}"/>
                </a:ext>
              </a:extLst>
            </p:cNvPr>
            <p:cNvSpPr txBox="1"/>
            <p:nvPr/>
          </p:nvSpPr>
          <p:spPr>
            <a:xfrm>
              <a:off x="832420" y="5923437"/>
              <a:ext cx="180000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i="0" u="none" strike="noStrike" dirty="0" err="1">
                  <a:solidFill>
                    <a:srgbClr val="3D4449"/>
                  </a:solidFill>
                  <a:effectLst/>
                  <a:latin typeface="Roboto Slab" pitchFamily="2" charset="0"/>
                </a:rPr>
                <a:t>Muzan</a:t>
              </a:r>
              <a:r>
                <a:rPr lang="en-US" sz="1200" b="1" i="0" u="none" strike="noStrike" dirty="0">
                  <a:solidFill>
                    <a:srgbClr val="3D4449"/>
                  </a:solidFill>
                  <a:effectLst/>
                  <a:latin typeface="Roboto Slab" pitchFamily="2" charset="0"/>
                </a:rPr>
                <a:t> </a:t>
              </a:r>
              <a:r>
                <a:rPr lang="en-US" sz="1200" b="1" i="0" u="none" strike="noStrike" dirty="0" err="1">
                  <a:solidFill>
                    <a:srgbClr val="3D4449"/>
                  </a:solidFill>
                  <a:effectLst/>
                  <a:latin typeface="Roboto Slab" pitchFamily="2" charset="0"/>
                </a:rPr>
                <a:t>Ijeoma</a:t>
              </a:r>
              <a:endParaRPr lang="en-US" sz="1200" dirty="0">
                <a:solidFill>
                  <a:srgbClr val="7F888F"/>
                </a:solidFill>
                <a:latin typeface="Open Sans" panose="020B0606030504020204" pitchFamily="34" charset="0"/>
              </a:endParaRPr>
            </a:p>
            <a:p>
              <a:pPr algn="ctr"/>
              <a:r>
                <a:rPr lang="en-US" sz="1200" b="0" i="0" u="none" strike="noStrike" dirty="0">
                  <a:solidFill>
                    <a:srgbClr val="7F888F"/>
                  </a:solidFill>
                  <a:effectLst/>
                  <a:latin typeface="Open Sans" panose="020B0606030504020204" pitchFamily="34" charset="0"/>
                </a:rPr>
                <a:t>PhD candidate</a:t>
              </a:r>
            </a:p>
            <a:p>
              <a:pPr algn="ctr"/>
              <a:r>
                <a:rPr lang="en-US" sz="1200" b="0" i="0" u="none" strike="noStrike" dirty="0">
                  <a:solidFill>
                    <a:srgbClr val="7F888F"/>
                  </a:solidFill>
                  <a:effectLst/>
                  <a:latin typeface="Open Sans" panose="020B0606030504020204" pitchFamily="34" charset="0"/>
                </a:rPr>
                <a:t>Net-negative buildings</a:t>
              </a:r>
              <a:endParaRPr lang="en-US" sz="1200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E2F198A-84B5-8292-B04C-61449DFEC4C2}"/>
              </a:ext>
            </a:extLst>
          </p:cNvPr>
          <p:cNvGrpSpPr/>
          <p:nvPr/>
        </p:nvGrpSpPr>
        <p:grpSpPr>
          <a:xfrm>
            <a:off x="9568848" y="4121050"/>
            <a:ext cx="1802383" cy="2442611"/>
            <a:chOff x="9568848" y="4121050"/>
            <a:chExt cx="1802383" cy="2442611"/>
          </a:xfrm>
        </p:grpSpPr>
        <p:pic>
          <p:nvPicPr>
            <p:cNvPr id="3" name="Picture 18">
              <a:extLst>
                <a:ext uri="{FF2B5EF4-FFF2-40B4-BE49-F238E27FC236}">
                  <a16:creationId xmlns:a16="http://schemas.microsoft.com/office/drawing/2014/main" id="{1666B328-440D-5A02-071E-074B85AE3E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9571231" y="4121050"/>
              <a:ext cx="1800000" cy="18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4427DD8-6393-3B14-906D-453C361EF087}"/>
                </a:ext>
              </a:extLst>
            </p:cNvPr>
            <p:cNvSpPr txBox="1"/>
            <p:nvPr/>
          </p:nvSpPr>
          <p:spPr>
            <a:xfrm>
              <a:off x="9568848" y="5917330"/>
              <a:ext cx="180000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i="0" u="none" strike="noStrike" dirty="0">
                  <a:solidFill>
                    <a:srgbClr val="3D4449"/>
                  </a:solidFill>
                  <a:effectLst/>
                  <a:latin typeface="Roboto Slab" pitchFamily="2" charset="0"/>
                </a:rPr>
                <a:t>Cole Van </a:t>
              </a:r>
              <a:r>
                <a:rPr lang="en-US" sz="1200" b="1" i="0" u="none" strike="noStrike" dirty="0" err="1">
                  <a:solidFill>
                    <a:srgbClr val="3D4449"/>
                  </a:solidFill>
                  <a:effectLst/>
                  <a:latin typeface="Roboto Slab" pitchFamily="2" charset="0"/>
                </a:rPr>
                <a:t>Emburg</a:t>
              </a:r>
              <a:endParaRPr lang="en-US" sz="1200" dirty="0">
                <a:solidFill>
                  <a:srgbClr val="7F888F"/>
                </a:solidFill>
                <a:latin typeface="Open Sans" panose="020B0606030504020204" pitchFamily="34" charset="0"/>
              </a:endParaRPr>
            </a:p>
            <a:p>
              <a:pPr algn="ctr"/>
              <a:r>
                <a:rPr lang="en-US" sz="1200" b="0" i="0" u="none" strike="noStrike" dirty="0">
                  <a:solidFill>
                    <a:srgbClr val="7F888F"/>
                  </a:solidFill>
                  <a:effectLst/>
                  <a:latin typeface="Open Sans" panose="020B0606030504020204" pitchFamily="34" charset="0"/>
                </a:rPr>
                <a:t>BS Candidate</a:t>
              </a:r>
            </a:p>
            <a:p>
              <a:pPr algn="ctr"/>
              <a:r>
                <a:rPr lang="en-US" sz="1200" dirty="0">
                  <a:solidFill>
                    <a:srgbClr val="7F888F"/>
                  </a:solidFill>
                  <a:latin typeface="Open Sans" panose="020B0606030504020204" pitchFamily="34" charset="0"/>
                </a:rPr>
                <a:t>Light duty vehicles</a:t>
              </a:r>
              <a:endParaRPr lang="en-US" sz="1200" dirty="0"/>
            </a:p>
          </p:txBody>
        </p:sp>
      </p:grp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5FF14E69-4D66-95C0-180B-1A27CB62A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3C667-D69E-7349-AA58-5BB05293FE8C}" type="slidenum">
              <a:rPr lang="en-US" smtClean="0"/>
              <a:t>3</a:t>
            </a:fld>
            <a:endParaRPr lang="en-US"/>
          </a:p>
        </p:txBody>
      </p:sp>
      <p:pic>
        <p:nvPicPr>
          <p:cNvPr id="21" name="Picture 20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88A57C61-148E-2CB5-E8A0-0C741039591E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5182" y="0"/>
            <a:ext cx="1356818" cy="1356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017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angle 3">
            <a:extLst>
              <a:ext uri="{FF2B5EF4-FFF2-40B4-BE49-F238E27FC236}">
                <a16:creationId xmlns:a16="http://schemas.microsoft.com/office/drawing/2014/main" id="{A787BDD9-9AD1-73C6-7000-439526EF95BB}"/>
              </a:ext>
            </a:extLst>
          </p:cNvPr>
          <p:cNvSpPr>
            <a:spLocks noChangeAspect="1"/>
          </p:cNvSpPr>
          <p:nvPr/>
        </p:nvSpPr>
        <p:spPr>
          <a:xfrm>
            <a:off x="5697217" y="1371599"/>
            <a:ext cx="6158565" cy="5309115"/>
          </a:xfrm>
          <a:prstGeom prst="triangle">
            <a:avLst/>
          </a:prstGeom>
          <a:gradFill flip="none" rotWithShape="1">
            <a:gsLst>
              <a:gs pos="0">
                <a:srgbClr val="986394"/>
              </a:gs>
              <a:gs pos="99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2A60B7-D6FA-B6D4-E0AD-4287E7DA4FDE}"/>
              </a:ext>
            </a:extLst>
          </p:cNvPr>
          <p:cNvSpPr txBox="1"/>
          <p:nvPr/>
        </p:nvSpPr>
        <p:spPr>
          <a:xfrm>
            <a:off x="835840" y="5152732"/>
            <a:ext cx="532412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 u="none" strike="noStrike" dirty="0">
                <a:solidFill>
                  <a:srgbClr val="3D4449"/>
                </a:solidFill>
                <a:effectLst/>
                <a:latin typeface="Roboto Slab" pitchFamily="2" charset="0"/>
              </a:rPr>
              <a:t>Micro:</a:t>
            </a:r>
            <a:endParaRPr lang="en-US" dirty="0">
              <a:solidFill>
                <a:srgbClr val="7F888F"/>
              </a:solidFill>
              <a:latin typeface="Open Sans" panose="020B0606030504020204" pitchFamily="34" charset="0"/>
            </a:endParaRPr>
          </a:p>
          <a:p>
            <a:r>
              <a:rPr lang="en-US" sz="1400" b="1" dirty="0">
                <a:solidFill>
                  <a:srgbClr val="7F888F"/>
                </a:solidFill>
                <a:latin typeface="Open Sans" panose="020B0606030504020204" pitchFamily="34" charset="0"/>
              </a:rPr>
              <a:t>D</a:t>
            </a:r>
            <a:r>
              <a:rPr lang="en-US" sz="1400" b="1" i="0" u="none" strike="noStrike" dirty="0">
                <a:solidFill>
                  <a:srgbClr val="7F888F"/>
                </a:solidFill>
                <a:effectLst/>
                <a:latin typeface="Open Sans" panose="020B0606030504020204" pitchFamily="34" charset="0"/>
              </a:rPr>
              <a:t>evice/facility scale:</a:t>
            </a:r>
            <a:r>
              <a:rPr lang="en-US" sz="1400" b="0" i="0" u="none" strike="noStrike" dirty="0">
                <a:solidFill>
                  <a:srgbClr val="7F888F"/>
                </a:solidFill>
                <a:effectLst/>
                <a:latin typeface="Open Sans" panose="020B0606030504020204" pitchFamily="34" charset="0"/>
              </a:rPr>
              <a:t> building engineering-based bottom-up </a:t>
            </a:r>
            <a:r>
              <a:rPr lang="en-US" sz="1400" b="1" i="0" u="none" strike="noStrike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Open Sans" panose="020B0606030504020204" pitchFamily="34" charset="0"/>
              </a:rPr>
              <a:t>life cycle assessment</a:t>
            </a:r>
            <a:r>
              <a:rPr lang="en-US" sz="1400" b="0" i="0" u="none" strike="noStrike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Open Sans" panose="020B0606030504020204" pitchFamily="34" charset="0"/>
              </a:rPr>
              <a:t> </a:t>
            </a:r>
            <a:r>
              <a:rPr lang="en-US" sz="1400" b="0" i="0" u="none" strike="noStrike" dirty="0">
                <a:solidFill>
                  <a:srgbClr val="7F888F"/>
                </a:solidFill>
                <a:effectLst/>
                <a:latin typeface="Open Sans" panose="020B0606030504020204" pitchFamily="34" charset="0"/>
              </a:rPr>
              <a:t>(LCA) models to generate rigorous estimates of environmental impacts as well as </a:t>
            </a:r>
            <a:r>
              <a:rPr lang="en-US" sz="1400" b="1" i="0" u="none" strike="noStrike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Open Sans" panose="020B0606030504020204" pitchFamily="34" charset="0"/>
              </a:rPr>
              <a:t>techno-economic analysis</a:t>
            </a:r>
            <a:r>
              <a:rPr lang="en-US" sz="1400" b="0" i="0" u="none" strike="noStrike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Open Sans" panose="020B0606030504020204" pitchFamily="34" charset="0"/>
              </a:rPr>
              <a:t> </a:t>
            </a:r>
            <a:r>
              <a:rPr lang="en-US" sz="1400" b="0" i="0" u="none" strike="noStrike" dirty="0">
                <a:solidFill>
                  <a:srgbClr val="7F888F"/>
                </a:solidFill>
                <a:effectLst/>
                <a:latin typeface="Open Sans" panose="020B0606030504020204" pitchFamily="34" charset="0"/>
              </a:rPr>
              <a:t>(TEA) models to evaluate financial costs</a:t>
            </a:r>
            <a:endParaRPr lang="en-US" sz="1400" dirty="0">
              <a:latin typeface="Trade Gothic Next" panose="020B05030403030200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516D45-A2D2-47D5-2399-91D93283A4E2}"/>
              </a:ext>
            </a:extLst>
          </p:cNvPr>
          <p:cNvCxnSpPr>
            <a:cxnSpLocks/>
          </p:cNvCxnSpPr>
          <p:nvPr/>
        </p:nvCxnSpPr>
        <p:spPr>
          <a:xfrm>
            <a:off x="835840" y="5061180"/>
            <a:ext cx="11019942" cy="0"/>
          </a:xfrm>
          <a:prstGeom prst="line">
            <a:avLst/>
          </a:prstGeom>
          <a:ln w="63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05AE3BA-4849-1F41-C5C2-8483470D1B2F}"/>
              </a:ext>
            </a:extLst>
          </p:cNvPr>
          <p:cNvCxnSpPr>
            <a:cxnSpLocks/>
          </p:cNvCxnSpPr>
          <p:nvPr/>
        </p:nvCxnSpPr>
        <p:spPr>
          <a:xfrm flipV="1">
            <a:off x="835840" y="3429000"/>
            <a:ext cx="11019942" cy="252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94C27EB-E33C-D07E-AD04-2A60A942E85A}"/>
              </a:ext>
            </a:extLst>
          </p:cNvPr>
          <p:cNvSpPr txBox="1"/>
          <p:nvPr/>
        </p:nvSpPr>
        <p:spPr>
          <a:xfrm>
            <a:off x="7189094" y="4300362"/>
            <a:ext cx="12795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>
                <a:latin typeface="Trade Gothic Next" panose="020B0503040303020004" pitchFamily="34" charset="0"/>
              </a:rPr>
              <a:t>ABM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BFDF333-8C2A-FE34-11E0-6072A6ABC8C8}"/>
              </a:ext>
            </a:extLst>
          </p:cNvPr>
          <p:cNvSpPr txBox="1"/>
          <p:nvPr/>
        </p:nvSpPr>
        <p:spPr>
          <a:xfrm>
            <a:off x="8805612" y="4298378"/>
            <a:ext cx="8274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>
                <a:latin typeface="Trade Gothic Next" panose="020B0503040303020004" pitchFamily="34" charset="0"/>
              </a:rPr>
              <a:t>SD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AD30D3-C205-EE2D-C194-D113FA4F6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fontAlgn="base"/>
            <a:r>
              <a:rPr lang="en-US" sz="5400" b="1" i="0" u="none" strike="noStrike" dirty="0">
                <a:solidFill>
                  <a:schemeClr val="accent2"/>
                </a:solidFill>
                <a:effectLst/>
                <a:latin typeface="Roboto Slab" panose="020F0502020204030204" pitchFamily="34" charset="0"/>
              </a:rPr>
              <a:t>What we do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9C4B28-A2B0-C974-5A56-FCCAFD3EA725}"/>
              </a:ext>
            </a:extLst>
          </p:cNvPr>
          <p:cNvSpPr txBox="1"/>
          <p:nvPr/>
        </p:nvSpPr>
        <p:spPr>
          <a:xfrm>
            <a:off x="835840" y="3523079"/>
            <a:ext cx="53241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 u="none" strike="noStrike" dirty="0" err="1">
                <a:solidFill>
                  <a:srgbClr val="3D4449"/>
                </a:solidFill>
                <a:effectLst/>
                <a:latin typeface="Roboto Slab" pitchFamily="2" charset="0"/>
              </a:rPr>
              <a:t>Meso</a:t>
            </a:r>
            <a:r>
              <a:rPr lang="en-US" b="1" i="0" u="none" strike="noStrike" dirty="0">
                <a:solidFill>
                  <a:srgbClr val="3D4449"/>
                </a:solidFill>
                <a:effectLst/>
                <a:latin typeface="Roboto Slab" pitchFamily="2" charset="0"/>
              </a:rPr>
              <a:t>:</a:t>
            </a:r>
            <a:endParaRPr lang="en-US" dirty="0">
              <a:solidFill>
                <a:srgbClr val="7F888F"/>
              </a:solidFill>
              <a:latin typeface="Open Sans" panose="020B0606030504020204" pitchFamily="34" charset="0"/>
            </a:endParaRPr>
          </a:p>
          <a:p>
            <a:r>
              <a:rPr lang="en-US" sz="1400" b="1" dirty="0">
                <a:solidFill>
                  <a:srgbClr val="7F888F"/>
                </a:solidFill>
                <a:latin typeface="Open Sans" panose="020B0606030504020204" pitchFamily="34" charset="0"/>
              </a:rPr>
              <a:t>Industry </a:t>
            </a:r>
            <a:r>
              <a:rPr lang="en-US" sz="1400" b="1" i="0" u="none" strike="noStrike" dirty="0">
                <a:solidFill>
                  <a:srgbClr val="7F888F"/>
                </a:solidFill>
                <a:effectLst/>
                <a:latin typeface="Open Sans" panose="020B0606030504020204" pitchFamily="34" charset="0"/>
              </a:rPr>
              <a:t>scale:</a:t>
            </a:r>
            <a:r>
              <a:rPr lang="en-US" sz="1400" b="0" i="0" u="none" strike="noStrike" dirty="0">
                <a:solidFill>
                  <a:srgbClr val="7F888F"/>
                </a:solidFill>
                <a:effectLst/>
                <a:latin typeface="Open Sans" panose="020B0606030504020204" pitchFamily="34" charset="0"/>
              </a:rPr>
              <a:t> techniques include </a:t>
            </a:r>
            <a:r>
              <a:rPr lang="en-US" sz="1400" b="1" i="0" u="none" strike="noStrike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Open Sans" panose="020B0606030504020204" pitchFamily="34" charset="0"/>
              </a:rPr>
              <a:t>material flow analysis</a:t>
            </a:r>
            <a:r>
              <a:rPr lang="en-US" sz="1400" b="0" i="0" u="none" strike="noStrike" dirty="0">
                <a:solidFill>
                  <a:srgbClr val="7F888F"/>
                </a:solidFill>
                <a:effectLst/>
                <a:latin typeface="Open Sans" panose="020B0606030504020204" pitchFamily="34" charset="0"/>
              </a:rPr>
              <a:t> (MFA), </a:t>
            </a:r>
            <a:r>
              <a:rPr lang="en-US" sz="1400" b="1" i="0" u="none" strike="noStrike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Open Sans" panose="020B0606030504020204" pitchFamily="34" charset="0"/>
              </a:rPr>
              <a:t>network analysis</a:t>
            </a:r>
            <a:r>
              <a:rPr lang="en-US" sz="1400" b="0" i="0" u="none" strike="noStrike" dirty="0">
                <a:solidFill>
                  <a:srgbClr val="7F888F"/>
                </a:solidFill>
                <a:effectLst/>
                <a:latin typeface="Open Sans" panose="020B0606030504020204" pitchFamily="34" charset="0"/>
              </a:rPr>
              <a:t> (NA), </a:t>
            </a:r>
            <a:r>
              <a:rPr lang="en-US" sz="1400" b="1" i="0" u="none" strike="noStrike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Open Sans" panose="020B0606030504020204" pitchFamily="34" charset="0"/>
              </a:rPr>
              <a:t>agent-based modeling </a:t>
            </a:r>
            <a:r>
              <a:rPr lang="en-US" sz="1400" b="0" i="0" u="none" strike="noStrike" dirty="0">
                <a:solidFill>
                  <a:srgbClr val="7F888F"/>
                </a:solidFill>
                <a:effectLst/>
                <a:latin typeface="Open Sans" panose="020B0606030504020204" pitchFamily="34" charset="0"/>
              </a:rPr>
              <a:t>(ABM), and </a:t>
            </a:r>
            <a:r>
              <a:rPr lang="en-US" sz="1400" b="1" i="0" u="none" strike="noStrike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Open Sans" panose="020B0606030504020204" pitchFamily="34" charset="0"/>
              </a:rPr>
              <a:t>systems dynamics </a:t>
            </a:r>
            <a:r>
              <a:rPr lang="en-US" sz="1400" b="0" i="0" u="none" strike="noStrike" dirty="0">
                <a:solidFill>
                  <a:srgbClr val="7F888F"/>
                </a:solidFill>
                <a:effectLst/>
                <a:latin typeface="Open Sans" panose="020B0606030504020204" pitchFamily="34" charset="0"/>
              </a:rPr>
              <a:t>(SD) to explore issues related to technology development and investment management strategies in the face of resource constraints</a:t>
            </a:r>
            <a:endParaRPr lang="en-US" sz="1400" dirty="0">
              <a:latin typeface="Trade Gothic Next" panose="020B05030403030200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A7131F-8FDA-A31F-961D-6B60B734AA99}"/>
              </a:ext>
            </a:extLst>
          </p:cNvPr>
          <p:cNvSpPr txBox="1"/>
          <p:nvPr/>
        </p:nvSpPr>
        <p:spPr>
          <a:xfrm>
            <a:off x="835840" y="1893426"/>
            <a:ext cx="53241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 u="none" strike="noStrike" dirty="0">
                <a:solidFill>
                  <a:srgbClr val="3D4449"/>
                </a:solidFill>
                <a:effectLst/>
                <a:latin typeface="Roboto Slab" pitchFamily="2" charset="0"/>
              </a:rPr>
              <a:t>Macro:</a:t>
            </a:r>
            <a:endParaRPr lang="en-US" dirty="0">
              <a:solidFill>
                <a:srgbClr val="7F888F"/>
              </a:solidFill>
              <a:latin typeface="Open Sans" panose="020B0606030504020204" pitchFamily="34" charset="0"/>
            </a:endParaRPr>
          </a:p>
          <a:p>
            <a:r>
              <a:rPr lang="en-US" sz="1400" b="1" dirty="0">
                <a:solidFill>
                  <a:srgbClr val="7F888F"/>
                </a:solidFill>
                <a:latin typeface="Open Sans" panose="020B0606030504020204" pitchFamily="34" charset="0"/>
              </a:rPr>
              <a:t>National/global scale</a:t>
            </a:r>
            <a:r>
              <a:rPr lang="en-US" sz="1400" b="1" i="0" u="none" strike="noStrike" dirty="0">
                <a:solidFill>
                  <a:srgbClr val="7F888F"/>
                </a:solidFill>
                <a:effectLst/>
                <a:latin typeface="Open Sans" panose="020B0606030504020204" pitchFamily="34" charset="0"/>
              </a:rPr>
              <a:t>:</a:t>
            </a:r>
            <a:r>
              <a:rPr lang="en-US" sz="1400" b="0" i="0" u="none" strike="noStrike" dirty="0">
                <a:solidFill>
                  <a:srgbClr val="7F888F"/>
                </a:solidFill>
                <a:effectLst/>
                <a:latin typeface="Open Sans" panose="020B0606030504020204" pitchFamily="34" charset="0"/>
              </a:rPr>
              <a:t> we use </a:t>
            </a:r>
            <a:r>
              <a:rPr lang="en-US" sz="1400" b="1" i="0" u="none" strike="noStrike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Open Sans" panose="020B0606030504020204" pitchFamily="34" charset="0"/>
              </a:rPr>
              <a:t>geographic information systems</a:t>
            </a:r>
            <a:r>
              <a:rPr lang="en-US" sz="1400" b="0" i="0" u="none" strike="noStrike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Open Sans" panose="020B0606030504020204" pitchFamily="34" charset="0"/>
              </a:rPr>
              <a:t> </a:t>
            </a:r>
            <a:r>
              <a:rPr lang="en-US" sz="1400" b="0" i="0" u="none" strike="noStrike" dirty="0">
                <a:solidFill>
                  <a:srgbClr val="7F888F"/>
                </a:solidFill>
                <a:effectLst/>
                <a:latin typeface="Open Sans" panose="020B0606030504020204" pitchFamily="34" charset="0"/>
              </a:rPr>
              <a:t>(GIS) to assess the availability and suitability of resources and infrastructure and </a:t>
            </a:r>
            <a:r>
              <a:rPr lang="en-US" sz="1400" b="1" i="0" u="none" strike="noStrike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Open Sans" panose="020B0606030504020204" pitchFamily="34" charset="0"/>
              </a:rPr>
              <a:t>environmentally-extended input-output</a:t>
            </a:r>
            <a:r>
              <a:rPr lang="en-US" sz="1400" b="0" i="0" u="none" strike="noStrike" dirty="0">
                <a:solidFill>
                  <a:srgbClr val="7F888F"/>
                </a:solidFill>
                <a:effectLst/>
                <a:latin typeface="Open Sans" panose="020B0606030504020204" pitchFamily="34" charset="0"/>
              </a:rPr>
              <a:t> (EEIO) to represent the structure of economies and understand necessary changes for transition</a:t>
            </a:r>
            <a:endParaRPr lang="en-US" sz="1400" dirty="0">
              <a:latin typeface="Trade Gothic Next" panose="020B0503040303020004" pitchFamily="34" charset="0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3451A2C-428B-179E-87C3-B5C584CAFD02}"/>
              </a:ext>
            </a:extLst>
          </p:cNvPr>
          <p:cNvGrpSpPr>
            <a:grpSpLocks noChangeAspect="1"/>
          </p:cNvGrpSpPr>
          <p:nvPr/>
        </p:nvGrpSpPr>
        <p:grpSpPr>
          <a:xfrm>
            <a:off x="6611674" y="5411993"/>
            <a:ext cx="4329650" cy="1091286"/>
            <a:chOff x="6230894" y="5309301"/>
            <a:chExt cx="4762615" cy="1200415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9934B026-85A4-404A-9141-80761B4CCB9A}"/>
                </a:ext>
              </a:extLst>
            </p:cNvPr>
            <p:cNvGrpSpPr/>
            <p:nvPr/>
          </p:nvGrpSpPr>
          <p:grpSpPr>
            <a:xfrm>
              <a:off x="6230894" y="5323731"/>
              <a:ext cx="1979999" cy="1185985"/>
              <a:chOff x="6230894" y="5323731"/>
              <a:chExt cx="1979999" cy="1185985"/>
            </a:xfrm>
          </p:grpSpPr>
          <p:sp>
            <p:nvSpPr>
              <p:cNvPr id="24" name="Rounded Rectangle 23">
                <a:extLst>
                  <a:ext uri="{FF2B5EF4-FFF2-40B4-BE49-F238E27FC236}">
                    <a16:creationId xmlns:a16="http://schemas.microsoft.com/office/drawing/2014/main" id="{C6A07E25-C29B-7BB8-8D66-D0B7CC994CC8}"/>
                  </a:ext>
                </a:extLst>
              </p:cNvPr>
              <p:cNvSpPr/>
              <p:nvPr/>
            </p:nvSpPr>
            <p:spPr>
              <a:xfrm>
                <a:off x="6230894" y="5323731"/>
                <a:ext cx="1979999" cy="1185985"/>
              </a:xfrm>
              <a:prstGeom prst="roundRect">
                <a:avLst>
                  <a:gd name="adj" fmla="val 2003"/>
                </a:avLst>
              </a:prstGeom>
              <a:solidFill>
                <a:schemeClr val="bg1"/>
              </a:solidFill>
              <a:ln w="19050">
                <a:solidFill>
                  <a:srgbClr val="FA6101"/>
                </a:solidFill>
              </a:ln>
              <a:effectLst>
                <a:outerShdw blurRad="63500" sx="102000" sy="102000" algn="ctr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endParaRPr lang="en-US" sz="2400" b="1" dirty="0">
                  <a:solidFill>
                    <a:srgbClr val="FA6101"/>
                  </a:solidFill>
                  <a:latin typeface="TradeGothic LT Bold" panose="02000503020000020004" pitchFamily="2" charset="77"/>
                </a:endParaRPr>
              </a:p>
            </p:txBody>
          </p:sp>
          <p:pic>
            <p:nvPicPr>
              <p:cNvPr id="29" name="Picture 2" descr="We are happy to announce the release of openLCA 1.7! | openLCA.org">
                <a:extLst>
                  <a:ext uri="{FF2B5EF4-FFF2-40B4-BE49-F238E27FC236}">
                    <a16:creationId xmlns:a16="http://schemas.microsoft.com/office/drawing/2014/main" id="{1F9459AF-FCDE-B9D9-2868-AF96F0129D7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56397" y="5650235"/>
                <a:ext cx="1328993" cy="83062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F735EFA-C2DC-2E11-674F-8B1707629829}"/>
                  </a:ext>
                </a:extLst>
              </p:cNvPr>
              <p:cNvSpPr txBox="1"/>
              <p:nvPr/>
            </p:nvSpPr>
            <p:spPr>
              <a:xfrm>
                <a:off x="6949024" y="5355182"/>
                <a:ext cx="5437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 dirty="0">
                    <a:solidFill>
                      <a:srgbClr val="FA6101"/>
                    </a:solidFill>
                    <a:latin typeface="TradeGothic LT Bold" panose="02000503020000020004" pitchFamily="2" charset="77"/>
                  </a:rPr>
                  <a:t>LCA</a:t>
                </a:r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A6CE33ED-8A44-60F6-408C-29D63094945E}"/>
                </a:ext>
              </a:extLst>
            </p:cNvPr>
            <p:cNvGrpSpPr/>
            <p:nvPr/>
          </p:nvGrpSpPr>
          <p:grpSpPr>
            <a:xfrm>
              <a:off x="9013509" y="5309301"/>
              <a:ext cx="1980000" cy="1185985"/>
              <a:chOff x="9013509" y="5309301"/>
              <a:chExt cx="1980000" cy="1185985"/>
            </a:xfrm>
          </p:grpSpPr>
          <p:sp>
            <p:nvSpPr>
              <p:cNvPr id="25" name="Rounded Rectangle 24">
                <a:extLst>
                  <a:ext uri="{FF2B5EF4-FFF2-40B4-BE49-F238E27FC236}">
                    <a16:creationId xmlns:a16="http://schemas.microsoft.com/office/drawing/2014/main" id="{B7B8AC77-6438-B077-A4D5-DB61E39A969F}"/>
                  </a:ext>
                </a:extLst>
              </p:cNvPr>
              <p:cNvSpPr/>
              <p:nvPr/>
            </p:nvSpPr>
            <p:spPr>
              <a:xfrm>
                <a:off x="9013509" y="5309301"/>
                <a:ext cx="1980000" cy="1185985"/>
              </a:xfrm>
              <a:prstGeom prst="roundRect">
                <a:avLst>
                  <a:gd name="adj" fmla="val 2003"/>
                </a:avLst>
              </a:prstGeom>
              <a:solidFill>
                <a:schemeClr val="bg1"/>
              </a:solidFill>
              <a:ln w="19050">
                <a:solidFill>
                  <a:srgbClr val="FA6101"/>
                </a:solidFill>
              </a:ln>
              <a:effectLst>
                <a:outerShdw blurRad="63500" sx="102000" sy="102000" algn="ctr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endParaRPr lang="en-US" sz="2400" b="1" dirty="0">
                  <a:solidFill>
                    <a:srgbClr val="FA6101"/>
                  </a:solidFill>
                  <a:latin typeface="TradeGothic LT Bold" panose="02000503020000020004" pitchFamily="2" charset="77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pic>
            <p:nvPicPr>
              <p:cNvPr id="30" name="Picture 20" descr="Digital Twin and the Smart Enterprise">
                <a:extLst>
                  <a:ext uri="{FF2B5EF4-FFF2-40B4-BE49-F238E27FC236}">
                    <a16:creationId xmlns:a16="http://schemas.microsoft.com/office/drawing/2014/main" id="{8D209EFD-E582-C9F0-B35B-BE4E53C628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9319520" y="5724059"/>
                <a:ext cx="1594791" cy="42970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D6B86B3-E4A8-BC73-CF36-593AC10BBD81}"/>
                  </a:ext>
                </a:extLst>
              </p:cNvPr>
              <p:cNvSpPr txBox="1"/>
              <p:nvPr/>
            </p:nvSpPr>
            <p:spPr>
              <a:xfrm>
                <a:off x="9735523" y="5351149"/>
                <a:ext cx="5437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 dirty="0">
                    <a:solidFill>
                      <a:srgbClr val="FA6101"/>
                    </a:solidFill>
                    <a:latin typeface="TradeGothic LT Bold" panose="02000503020000020004" pitchFamily="2" charset="77"/>
                  </a:rPr>
                  <a:t>TEA</a:t>
                </a:r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46D0CCF1-89FC-2076-E332-E9AB8E97C68C}"/>
                </a:ext>
              </a:extLst>
            </p:cNvPr>
            <p:cNvGrpSpPr/>
            <p:nvPr/>
          </p:nvGrpSpPr>
          <p:grpSpPr>
            <a:xfrm>
              <a:off x="7943318" y="5430087"/>
              <a:ext cx="1337766" cy="944413"/>
              <a:chOff x="7943318" y="5430087"/>
              <a:chExt cx="1337766" cy="944413"/>
            </a:xfrm>
          </p:grpSpPr>
          <p:sp>
            <p:nvSpPr>
              <p:cNvPr id="26" name="Left-Right Arrow 25">
                <a:extLst>
                  <a:ext uri="{FF2B5EF4-FFF2-40B4-BE49-F238E27FC236}">
                    <a16:creationId xmlns:a16="http://schemas.microsoft.com/office/drawing/2014/main" id="{E425EB20-564A-1CC3-6E49-C0950B12E571}"/>
                  </a:ext>
                </a:extLst>
              </p:cNvPr>
              <p:cNvSpPr/>
              <p:nvPr/>
            </p:nvSpPr>
            <p:spPr>
              <a:xfrm>
                <a:off x="7943318" y="5430087"/>
                <a:ext cx="1337766" cy="944413"/>
              </a:xfrm>
              <a:prstGeom prst="leftRightArrow">
                <a:avLst>
                  <a:gd name="adj1" fmla="val 79248"/>
                  <a:gd name="adj2" fmla="val 36146"/>
                </a:avLst>
              </a:prstGeom>
              <a:solidFill>
                <a:schemeClr val="bg1"/>
              </a:solidFill>
              <a:ln w="25400">
                <a:solidFill>
                  <a:srgbClr val="FA610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8" name="Picture 32" descr="Python Logo, symbol, meaning, history, PNG">
                <a:extLst>
                  <a:ext uri="{FF2B5EF4-FFF2-40B4-BE49-F238E27FC236}">
                    <a16:creationId xmlns:a16="http://schemas.microsoft.com/office/drawing/2014/main" id="{AB171C3B-8D30-359A-2EA0-002B1327D0C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38964" y="5593665"/>
                <a:ext cx="1171186" cy="6587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A47D63EF-24DF-A577-F0B3-8856C220EF56}"/>
              </a:ext>
            </a:extLst>
          </p:cNvPr>
          <p:cNvGrpSpPr/>
          <p:nvPr/>
        </p:nvGrpSpPr>
        <p:grpSpPr>
          <a:xfrm>
            <a:off x="7169035" y="4252970"/>
            <a:ext cx="3228848" cy="745362"/>
            <a:chOff x="7169035" y="4210240"/>
            <a:chExt cx="3228848" cy="745362"/>
          </a:xfrm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4F237097-FFE3-6898-E482-BC0B79C43042}"/>
                </a:ext>
              </a:extLst>
            </p:cNvPr>
            <p:cNvGrpSpPr/>
            <p:nvPr/>
          </p:nvGrpSpPr>
          <p:grpSpPr>
            <a:xfrm>
              <a:off x="9113828" y="4210240"/>
              <a:ext cx="1284055" cy="736403"/>
              <a:chOff x="9036914" y="4210240"/>
              <a:chExt cx="1284055" cy="736403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29AD8C96-5FA6-FAC1-8B0E-2F00F1DEA6CB}"/>
                  </a:ext>
                </a:extLst>
              </p:cNvPr>
              <p:cNvGrpSpPr/>
              <p:nvPr/>
            </p:nvGrpSpPr>
            <p:grpSpPr>
              <a:xfrm>
                <a:off x="9036914" y="4210240"/>
                <a:ext cx="1284055" cy="736403"/>
                <a:chOff x="9013507" y="5309301"/>
                <a:chExt cx="2067983" cy="1185985"/>
              </a:xfrm>
            </p:grpSpPr>
            <p:sp>
              <p:nvSpPr>
                <p:cNvPr id="47" name="Rounded Rectangle 46">
                  <a:extLst>
                    <a:ext uri="{FF2B5EF4-FFF2-40B4-BE49-F238E27FC236}">
                      <a16:creationId xmlns:a16="http://schemas.microsoft.com/office/drawing/2014/main" id="{7A8FCCA8-C79B-09E9-4CC6-04349B0C963F}"/>
                    </a:ext>
                  </a:extLst>
                </p:cNvPr>
                <p:cNvSpPr/>
                <p:nvPr/>
              </p:nvSpPr>
              <p:spPr>
                <a:xfrm>
                  <a:off x="9013507" y="5309301"/>
                  <a:ext cx="2067983" cy="1185985"/>
                </a:xfrm>
                <a:prstGeom prst="roundRect">
                  <a:avLst>
                    <a:gd name="adj" fmla="val 2003"/>
                  </a:avLst>
                </a:prstGeom>
                <a:solidFill>
                  <a:schemeClr val="bg1"/>
                </a:solidFill>
                <a:ln w="19050">
                  <a:solidFill>
                    <a:srgbClr val="FA6101"/>
                  </a:solidFill>
                </a:ln>
                <a:effectLst>
                  <a:outerShdw blurRad="63500" sx="102000" sy="1020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 anchorCtr="0"/>
                <a:lstStyle/>
                <a:p>
                  <a:pPr algn="ctr"/>
                  <a:endParaRPr lang="en-US" sz="2400" b="1" dirty="0">
                    <a:solidFill>
                      <a:srgbClr val="FA6101"/>
                    </a:solidFill>
                    <a:latin typeface="TradeGothic LT Bold" panose="02000503020000020004" pitchFamily="2" charset="77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F7D5081B-D83A-920C-68BC-17EADFEC525B}"/>
                    </a:ext>
                  </a:extLst>
                </p:cNvPr>
                <p:cNvSpPr txBox="1"/>
                <p:nvPr/>
              </p:nvSpPr>
              <p:spPr>
                <a:xfrm>
                  <a:off x="9684452" y="5351149"/>
                  <a:ext cx="645883" cy="54073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800" b="1" dirty="0">
                      <a:solidFill>
                        <a:srgbClr val="FA6101"/>
                      </a:solidFill>
                      <a:latin typeface="TradeGothic LT Bold" panose="02000503020000020004" pitchFamily="2" charset="77"/>
                    </a:rPr>
                    <a:t>SD</a:t>
                  </a:r>
                </a:p>
              </p:txBody>
            </p:sp>
          </p:grpSp>
          <p:pic>
            <p:nvPicPr>
              <p:cNvPr id="3076" name="Picture 4" descr="Vensim">
                <a:extLst>
                  <a:ext uri="{FF2B5EF4-FFF2-40B4-BE49-F238E27FC236}">
                    <a16:creationId xmlns:a16="http://schemas.microsoft.com/office/drawing/2014/main" id="{1174202E-7EF3-B585-DC0A-18B07FDD59E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337677" y="4520985"/>
                <a:ext cx="894705" cy="4184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D9EC5B92-8B4C-85C0-60A1-088BB947818B}"/>
                </a:ext>
              </a:extLst>
            </p:cNvPr>
            <p:cNvGrpSpPr/>
            <p:nvPr/>
          </p:nvGrpSpPr>
          <p:grpSpPr>
            <a:xfrm>
              <a:off x="7169035" y="4219199"/>
              <a:ext cx="1284056" cy="736403"/>
              <a:chOff x="7254495" y="4219199"/>
              <a:chExt cx="1284056" cy="736403"/>
            </a:xfrm>
          </p:grpSpPr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A6F00197-8B88-9FDD-B0CA-1C444F681757}"/>
                  </a:ext>
                </a:extLst>
              </p:cNvPr>
              <p:cNvGrpSpPr/>
              <p:nvPr/>
            </p:nvGrpSpPr>
            <p:grpSpPr>
              <a:xfrm>
                <a:off x="7254495" y="4219199"/>
                <a:ext cx="1284056" cy="736403"/>
                <a:chOff x="6142907" y="5323734"/>
                <a:chExt cx="2067985" cy="1185986"/>
              </a:xfrm>
            </p:grpSpPr>
            <p:sp>
              <p:nvSpPr>
                <p:cNvPr id="50" name="Rounded Rectangle 49">
                  <a:extLst>
                    <a:ext uri="{FF2B5EF4-FFF2-40B4-BE49-F238E27FC236}">
                      <a16:creationId xmlns:a16="http://schemas.microsoft.com/office/drawing/2014/main" id="{4774C142-943D-D15A-8BA6-C8A4539F6922}"/>
                    </a:ext>
                  </a:extLst>
                </p:cNvPr>
                <p:cNvSpPr/>
                <p:nvPr/>
              </p:nvSpPr>
              <p:spPr>
                <a:xfrm>
                  <a:off x="6142907" y="5323734"/>
                  <a:ext cx="2067985" cy="1185986"/>
                </a:xfrm>
                <a:prstGeom prst="roundRect">
                  <a:avLst>
                    <a:gd name="adj" fmla="val 2003"/>
                  </a:avLst>
                </a:prstGeom>
                <a:solidFill>
                  <a:schemeClr val="bg1"/>
                </a:solidFill>
                <a:ln w="19050">
                  <a:solidFill>
                    <a:srgbClr val="FA6101"/>
                  </a:solidFill>
                </a:ln>
                <a:effectLst>
                  <a:outerShdw blurRad="63500" sx="102000" sy="1020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 anchorCtr="0"/>
                <a:lstStyle/>
                <a:p>
                  <a:pPr algn="ctr"/>
                  <a:endParaRPr lang="en-US" sz="2400" b="1" dirty="0">
                    <a:solidFill>
                      <a:srgbClr val="FA6101"/>
                    </a:solidFill>
                    <a:latin typeface="TradeGothic LT Bold" panose="02000503020000020004" pitchFamily="2" charset="77"/>
                  </a:endParaRPr>
                </a:p>
              </p:txBody>
            </p:sp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63AE59B2-2D08-38CA-E60C-DB85533D4111}"/>
                    </a:ext>
                  </a:extLst>
                </p:cNvPr>
                <p:cNvSpPr txBox="1"/>
                <p:nvPr/>
              </p:nvSpPr>
              <p:spPr>
                <a:xfrm>
                  <a:off x="6766522" y="5355181"/>
                  <a:ext cx="908743" cy="54073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800" b="1" dirty="0">
                      <a:solidFill>
                        <a:srgbClr val="FA6101"/>
                      </a:solidFill>
                      <a:latin typeface="TradeGothic LT Bold" panose="02000503020000020004" pitchFamily="2" charset="77"/>
                    </a:rPr>
                    <a:t>ABM</a:t>
                  </a:r>
                </a:p>
              </p:txBody>
            </p:sp>
          </p:grpSp>
          <p:pic>
            <p:nvPicPr>
              <p:cNvPr id="3080" name="Picture 8" descr="Repast4Py">
                <a:extLst>
                  <a:ext uri="{FF2B5EF4-FFF2-40B4-BE49-F238E27FC236}">
                    <a16:creationId xmlns:a16="http://schemas.microsoft.com/office/drawing/2014/main" id="{65EAB902-8E76-867C-8493-B21B364B500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7277098" y="4548275"/>
                <a:ext cx="1044034" cy="3737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3A83F57B-14BD-5DA2-1B7E-940ED74C6679}"/>
                </a:ext>
              </a:extLst>
            </p:cNvPr>
            <p:cNvGrpSpPr/>
            <p:nvPr/>
          </p:nvGrpSpPr>
          <p:grpSpPr>
            <a:xfrm>
              <a:off x="8118851" y="4285239"/>
              <a:ext cx="1337765" cy="586406"/>
              <a:chOff x="8118851" y="4285239"/>
              <a:chExt cx="1337765" cy="586406"/>
            </a:xfrm>
          </p:grpSpPr>
          <p:sp>
            <p:nvSpPr>
              <p:cNvPr id="45" name="Left-Right Arrow 44">
                <a:extLst>
                  <a:ext uri="{FF2B5EF4-FFF2-40B4-BE49-F238E27FC236}">
                    <a16:creationId xmlns:a16="http://schemas.microsoft.com/office/drawing/2014/main" id="{31434D5D-DD0B-0CC4-1756-41C49389EB3C}"/>
                  </a:ext>
                </a:extLst>
              </p:cNvPr>
              <p:cNvSpPr/>
              <p:nvPr/>
            </p:nvSpPr>
            <p:spPr>
              <a:xfrm>
                <a:off x="8118851" y="4285239"/>
                <a:ext cx="1337765" cy="586406"/>
              </a:xfrm>
              <a:prstGeom prst="leftRightArrow">
                <a:avLst>
                  <a:gd name="adj1" fmla="val 79248"/>
                  <a:gd name="adj2" fmla="val 36146"/>
                </a:avLst>
              </a:prstGeom>
              <a:solidFill>
                <a:schemeClr val="bg1"/>
              </a:solidFill>
              <a:ln w="25400">
                <a:solidFill>
                  <a:srgbClr val="FA610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082" name="Picture 10" descr="Insight Maker | Build simulations and models for free">
                <a:extLst>
                  <a:ext uri="{FF2B5EF4-FFF2-40B4-BE49-F238E27FC236}">
                    <a16:creationId xmlns:a16="http://schemas.microsoft.com/office/drawing/2014/main" id="{C3A6C19A-E7C9-8D31-A6BC-70203F93653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64424" y="4424278"/>
                <a:ext cx="1062841" cy="3015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B99555FA-3612-2DB0-6FE8-64AB425CD1A4}"/>
              </a:ext>
            </a:extLst>
          </p:cNvPr>
          <p:cNvGrpSpPr/>
          <p:nvPr/>
        </p:nvGrpSpPr>
        <p:grpSpPr>
          <a:xfrm>
            <a:off x="7847738" y="3498599"/>
            <a:ext cx="1879987" cy="669457"/>
            <a:chOff x="6142907" y="5323734"/>
            <a:chExt cx="2067985" cy="1185986"/>
          </a:xfrm>
        </p:grpSpPr>
        <p:sp>
          <p:nvSpPr>
            <p:cNvPr id="76" name="Rounded Rectangle 75">
              <a:extLst>
                <a:ext uri="{FF2B5EF4-FFF2-40B4-BE49-F238E27FC236}">
                  <a16:creationId xmlns:a16="http://schemas.microsoft.com/office/drawing/2014/main" id="{FEEC23D0-0849-293B-9DCD-A0051A679EFF}"/>
                </a:ext>
              </a:extLst>
            </p:cNvPr>
            <p:cNvSpPr/>
            <p:nvPr/>
          </p:nvSpPr>
          <p:spPr>
            <a:xfrm>
              <a:off x="6142907" y="5323734"/>
              <a:ext cx="2067985" cy="1185986"/>
            </a:xfrm>
            <a:prstGeom prst="roundRect">
              <a:avLst>
                <a:gd name="adj" fmla="val 2003"/>
              </a:avLst>
            </a:prstGeom>
            <a:solidFill>
              <a:schemeClr val="bg1"/>
            </a:solidFill>
            <a:ln w="19050">
              <a:solidFill>
                <a:srgbClr val="FA6101"/>
              </a:solidFill>
            </a:ln>
            <a:effectLst>
              <a:outerShdw blurRad="63500" sx="102000" sy="102000" algn="c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sz="2400" b="1" dirty="0">
                <a:solidFill>
                  <a:srgbClr val="FA6101"/>
                </a:solidFill>
                <a:latin typeface="TradeGothic LT Bold" panose="02000503020000020004" pitchFamily="2" charset="77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FEA3D401-800C-FE26-A45F-AC34B461FBF2}"/>
                </a:ext>
              </a:extLst>
            </p:cNvPr>
            <p:cNvSpPr txBox="1"/>
            <p:nvPr/>
          </p:nvSpPr>
          <p:spPr>
            <a:xfrm>
              <a:off x="6163638" y="5339191"/>
              <a:ext cx="645157" cy="11450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>
                  <a:solidFill>
                    <a:srgbClr val="FA6101"/>
                  </a:solidFill>
                  <a:latin typeface="TradeGothic LT Bold" panose="02000503020000020004" pitchFamily="2" charset="77"/>
                </a:rPr>
                <a:t>MFA</a:t>
              </a:r>
            </a:p>
            <a:p>
              <a:r>
                <a:rPr lang="en-US" sz="1800" b="1" dirty="0">
                  <a:solidFill>
                    <a:srgbClr val="FA6101"/>
                  </a:solidFill>
                  <a:latin typeface="TradeGothic LT Bold" panose="02000503020000020004" pitchFamily="2" charset="77"/>
                </a:rPr>
                <a:t>NA</a:t>
              </a:r>
            </a:p>
          </p:txBody>
        </p:sp>
      </p:grpSp>
      <p:pic>
        <p:nvPicPr>
          <p:cNvPr id="82" name="Picture 32" descr="Python Logo, symbol, meaning, history, PNG">
            <a:extLst>
              <a:ext uri="{FF2B5EF4-FFF2-40B4-BE49-F238E27FC236}">
                <a16:creationId xmlns:a16="http://schemas.microsoft.com/office/drawing/2014/main" id="{C566776B-2FFB-F80A-3352-AC7F542E0F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8908" y="3531038"/>
            <a:ext cx="1064715" cy="598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38">
            <a:extLst>
              <a:ext uri="{FF2B5EF4-FFF2-40B4-BE49-F238E27FC236}">
                <a16:creationId xmlns:a16="http://schemas.microsoft.com/office/drawing/2014/main" id="{4E32E6DA-413E-C002-5C19-3FE790AF1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13828" y="3608570"/>
            <a:ext cx="557918" cy="432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8" name="Group 87">
            <a:extLst>
              <a:ext uri="{FF2B5EF4-FFF2-40B4-BE49-F238E27FC236}">
                <a16:creationId xmlns:a16="http://schemas.microsoft.com/office/drawing/2014/main" id="{BFF857EF-D19F-A265-6863-397E78CFA0CA}"/>
              </a:ext>
            </a:extLst>
          </p:cNvPr>
          <p:cNvGrpSpPr/>
          <p:nvPr/>
        </p:nvGrpSpPr>
        <p:grpSpPr>
          <a:xfrm>
            <a:off x="8357330" y="2149044"/>
            <a:ext cx="877027" cy="646515"/>
            <a:chOff x="8467938" y="2037218"/>
            <a:chExt cx="877027" cy="646515"/>
          </a:xfrm>
        </p:grpSpPr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AB7DFEF6-19ED-CF13-DD11-5938F0BEC564}"/>
                </a:ext>
              </a:extLst>
            </p:cNvPr>
            <p:cNvGrpSpPr/>
            <p:nvPr/>
          </p:nvGrpSpPr>
          <p:grpSpPr>
            <a:xfrm>
              <a:off x="8467938" y="2037218"/>
              <a:ext cx="877027" cy="646515"/>
              <a:chOff x="8467938" y="2037218"/>
              <a:chExt cx="877027" cy="646515"/>
            </a:xfrm>
          </p:grpSpPr>
          <p:sp>
            <p:nvSpPr>
              <p:cNvPr id="85" name="Rounded Rectangle 84">
                <a:extLst>
                  <a:ext uri="{FF2B5EF4-FFF2-40B4-BE49-F238E27FC236}">
                    <a16:creationId xmlns:a16="http://schemas.microsoft.com/office/drawing/2014/main" id="{BE4B9931-16EE-D6BC-C3B2-21D1E9713786}"/>
                  </a:ext>
                </a:extLst>
              </p:cNvPr>
              <p:cNvSpPr/>
              <p:nvPr/>
            </p:nvSpPr>
            <p:spPr>
              <a:xfrm>
                <a:off x="8467938" y="2075136"/>
                <a:ext cx="877027" cy="608597"/>
              </a:xfrm>
              <a:prstGeom prst="roundRect">
                <a:avLst>
                  <a:gd name="adj" fmla="val 2003"/>
                </a:avLst>
              </a:prstGeom>
              <a:solidFill>
                <a:schemeClr val="bg1"/>
              </a:solidFill>
              <a:ln w="19050">
                <a:solidFill>
                  <a:srgbClr val="FA6101"/>
                </a:solidFill>
              </a:ln>
              <a:effectLst>
                <a:outerShdw blurRad="63500" sx="102000" sy="102000" algn="ctr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endParaRPr lang="en-US" sz="2400" b="1" dirty="0">
                  <a:solidFill>
                    <a:srgbClr val="FA6101"/>
                  </a:solidFill>
                  <a:latin typeface="TradeGothic LT Bold" panose="02000503020000020004" pitchFamily="2" charset="77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79F8B12A-BC8A-C02E-1E36-059F33A8F586}"/>
                  </a:ext>
                </a:extLst>
              </p:cNvPr>
              <p:cNvSpPr txBox="1"/>
              <p:nvPr/>
            </p:nvSpPr>
            <p:spPr>
              <a:xfrm>
                <a:off x="8628916" y="2037218"/>
                <a:ext cx="5052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800" b="1" dirty="0">
                    <a:solidFill>
                      <a:srgbClr val="FA6101"/>
                    </a:solidFill>
                    <a:latin typeface="TradeGothic LT Bold" panose="02000503020000020004" pitchFamily="2" charset="77"/>
                  </a:rPr>
                  <a:t>GIS</a:t>
                </a:r>
              </a:p>
            </p:txBody>
          </p:sp>
        </p:grpSp>
        <p:pic>
          <p:nvPicPr>
            <p:cNvPr id="3084" name="Picture 12" descr="Esri - Wikipedia">
              <a:extLst>
                <a:ext uri="{FF2B5EF4-FFF2-40B4-BE49-F238E27FC236}">
                  <a16:creationId xmlns:a16="http://schemas.microsoft.com/office/drawing/2014/main" id="{4953379C-AA9A-3074-37E1-B08A6DB62C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5294" y="2356134"/>
              <a:ext cx="822315" cy="2946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A16D9670-9908-4638-A272-B62D357854E6}"/>
              </a:ext>
            </a:extLst>
          </p:cNvPr>
          <p:cNvGrpSpPr/>
          <p:nvPr/>
        </p:nvGrpSpPr>
        <p:grpSpPr>
          <a:xfrm>
            <a:off x="7916751" y="2832205"/>
            <a:ext cx="1709078" cy="559519"/>
            <a:chOff x="7951072" y="2806012"/>
            <a:chExt cx="1709078" cy="559519"/>
          </a:xfrm>
        </p:grpSpPr>
        <p:sp>
          <p:nvSpPr>
            <p:cNvPr id="89" name="Rounded Rectangle 88">
              <a:extLst>
                <a:ext uri="{FF2B5EF4-FFF2-40B4-BE49-F238E27FC236}">
                  <a16:creationId xmlns:a16="http://schemas.microsoft.com/office/drawing/2014/main" id="{D5251DDD-9E60-5B8D-A86A-D55086210FC1}"/>
                </a:ext>
              </a:extLst>
            </p:cNvPr>
            <p:cNvSpPr/>
            <p:nvPr/>
          </p:nvSpPr>
          <p:spPr>
            <a:xfrm>
              <a:off x="7951072" y="2862558"/>
              <a:ext cx="1709078" cy="502973"/>
            </a:xfrm>
            <a:prstGeom prst="roundRect">
              <a:avLst>
                <a:gd name="adj" fmla="val 2003"/>
              </a:avLst>
            </a:prstGeom>
            <a:solidFill>
              <a:schemeClr val="bg1"/>
            </a:solidFill>
            <a:ln w="19050">
              <a:solidFill>
                <a:srgbClr val="FA6101"/>
              </a:solidFill>
            </a:ln>
            <a:effectLst>
              <a:outerShdw blurRad="63500" sx="102000" sy="102000" algn="c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sz="2400" b="1" dirty="0">
                <a:solidFill>
                  <a:srgbClr val="FA6101"/>
                </a:solidFill>
                <a:latin typeface="TradeGothic LT Bold" panose="02000503020000020004" pitchFamily="2" charset="77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8D51C4D2-45E8-250F-7639-8728928FAD8D}"/>
                </a:ext>
              </a:extLst>
            </p:cNvPr>
            <p:cNvSpPr txBox="1"/>
            <p:nvPr/>
          </p:nvSpPr>
          <p:spPr>
            <a:xfrm>
              <a:off x="8471288" y="2806012"/>
              <a:ext cx="6686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FA6101"/>
                  </a:solidFill>
                  <a:latin typeface="TradeGothic LT Bold" panose="02000503020000020004" pitchFamily="2" charset="77"/>
                </a:rPr>
                <a:t>EEIO</a:t>
              </a:r>
            </a:p>
          </p:txBody>
        </p:sp>
      </p:grpSp>
      <p:pic>
        <p:nvPicPr>
          <p:cNvPr id="3086" name="Picture 14" descr="Exiobase - Home">
            <a:extLst>
              <a:ext uri="{FF2B5EF4-FFF2-40B4-BE49-F238E27FC236}">
                <a16:creationId xmlns:a16="http://schemas.microsoft.com/office/drawing/2014/main" id="{F8F5734A-AAB1-2C4B-2536-9F4FBBB04C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3406" y="3109828"/>
            <a:ext cx="1370525" cy="244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56ACD5-A0F3-09BF-E02B-3DAFD5F05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3C667-D69E-7349-AA58-5BB05293FE8C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8B4C2AA5-8180-AD1E-2E22-37AE7D0D22F0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5182" y="0"/>
            <a:ext cx="1356818" cy="1356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02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CC1957E-692D-E559-3920-A82FFD4DCF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2763" y="-91556"/>
            <a:ext cx="12517527" cy="704111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F050BF-FE1D-FA4E-59F2-CA43AAB3B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2D547-703A-9C4C-8BBA-94991B05B14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099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E4E14D-76A2-6BAE-6023-1D853D0FB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215" y="1641744"/>
            <a:ext cx="11379570" cy="42774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8AD30D3-C205-EE2D-C194-D113FA4F6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fontAlgn="base"/>
            <a:r>
              <a:rPr lang="en-US" sz="5400" b="1" i="0" u="none" strike="noStrike" dirty="0">
                <a:solidFill>
                  <a:schemeClr val="accent2"/>
                </a:solidFill>
                <a:effectLst/>
                <a:latin typeface="Roboto Slab" panose="020F0502020204030204" pitchFamily="34" charset="0"/>
              </a:rPr>
              <a:t>Graphical overview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DBB084-33FA-D023-2E46-234C202F9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3C667-D69E-7349-AA58-5BB05293FE8C}" type="slidenum">
              <a:rPr lang="en-US" smtClean="0"/>
              <a:t>6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6D8F3F1-1D5C-54E3-BC5E-B74820E8566B}"/>
              </a:ext>
            </a:extLst>
          </p:cNvPr>
          <p:cNvSpPr txBox="1"/>
          <p:nvPr/>
        </p:nvSpPr>
        <p:spPr>
          <a:xfrm>
            <a:off x="838200" y="6372474"/>
            <a:ext cx="78913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7F888F"/>
                </a:solidFill>
                <a:latin typeface="Open Sans" panose="020B0606030504020204" pitchFamily="34" charset="0"/>
              </a:rPr>
              <a:t>Carbajales</a:t>
            </a:r>
            <a:r>
              <a:rPr lang="en-US" sz="1600" dirty="0">
                <a:solidFill>
                  <a:srgbClr val="7F888F"/>
                </a:solidFill>
                <a:latin typeface="Open Sans" panose="020B0606030504020204" pitchFamily="34" charset="0"/>
              </a:rPr>
              <a:t>-Dale &amp; Murphy (2022) </a:t>
            </a:r>
            <a:r>
              <a:rPr lang="en-US" sz="1600" dirty="0">
                <a:solidFill>
                  <a:srgbClr val="7F888F"/>
                </a:solidFill>
                <a:latin typeface="Open Sans" panose="020B0606030504020204" pitchFamily="34" charset="0"/>
                <a:hlinkClick r:id="rId3"/>
              </a:rPr>
              <a:t>https://doi.org/10.1016/j.scitotenv.2022.159222</a:t>
            </a:r>
            <a:r>
              <a:rPr lang="en-US" sz="1600" dirty="0">
                <a:solidFill>
                  <a:srgbClr val="7F888F"/>
                </a:solidFill>
                <a:latin typeface="Open Sans" panose="020B0606030504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5649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D30D3-C205-EE2D-C194-D113FA4F6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fontAlgn="base"/>
            <a:r>
              <a:rPr lang="en-US" sz="5400" b="1" i="0" u="none" strike="noStrike" dirty="0">
                <a:solidFill>
                  <a:schemeClr val="accent2"/>
                </a:solidFill>
                <a:effectLst/>
                <a:latin typeface="Roboto Slab" panose="020F0502020204030204" pitchFamily="34" charset="0"/>
              </a:rPr>
              <a:t>Data structure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DBB084-33FA-D023-2E46-234C202F9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3C667-D69E-7349-AA58-5BB05293FE8C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2" descr="Fig. 2">
            <a:extLst>
              <a:ext uri="{FF2B5EF4-FFF2-40B4-BE49-F238E27FC236}">
                <a16:creationId xmlns:a16="http://schemas.microsoft.com/office/drawing/2014/main" id="{5DCA0EAD-CBB0-EF40-0B04-353E58F947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" y="2223275"/>
            <a:ext cx="12086146" cy="360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FBE8211-7A2D-5C2E-513C-FC371DB82B17}"/>
              </a:ext>
            </a:extLst>
          </p:cNvPr>
          <p:cNvSpPr txBox="1"/>
          <p:nvPr/>
        </p:nvSpPr>
        <p:spPr>
          <a:xfrm>
            <a:off x="838200" y="6372474"/>
            <a:ext cx="78913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7F888F"/>
                </a:solidFill>
                <a:latin typeface="Open Sans" panose="020B0606030504020204" pitchFamily="34" charset="0"/>
              </a:rPr>
              <a:t>Carbajales</a:t>
            </a:r>
            <a:r>
              <a:rPr lang="en-US" sz="1600" dirty="0">
                <a:solidFill>
                  <a:srgbClr val="7F888F"/>
                </a:solidFill>
                <a:latin typeface="Open Sans" panose="020B0606030504020204" pitchFamily="34" charset="0"/>
              </a:rPr>
              <a:t>-Dale &amp; Murphy (2022) </a:t>
            </a:r>
            <a:r>
              <a:rPr lang="en-US" sz="1600" dirty="0">
                <a:solidFill>
                  <a:srgbClr val="7F888F"/>
                </a:solidFill>
                <a:latin typeface="Open Sans" panose="020B0606030504020204" pitchFamily="34" charset="0"/>
                <a:hlinkClick r:id="rId3"/>
              </a:rPr>
              <a:t>https://doi.org/10.1016/j.scitotenv.2022.159222</a:t>
            </a:r>
            <a:r>
              <a:rPr lang="en-US" sz="1600" dirty="0">
                <a:solidFill>
                  <a:srgbClr val="7F888F"/>
                </a:solidFill>
                <a:latin typeface="Open Sans" panose="020B0606030504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48463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D30D3-C205-EE2D-C194-D113FA4F6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fontAlgn="base"/>
            <a:r>
              <a:rPr lang="en-US" sz="5400" b="1" i="0" u="none" strike="noStrike" dirty="0">
                <a:solidFill>
                  <a:schemeClr val="accent2"/>
                </a:solidFill>
                <a:effectLst/>
                <a:latin typeface="Roboto Slab" panose="020F0502020204030204" pitchFamily="34" charset="0"/>
              </a:rPr>
              <a:t>Human space programs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C0971D-B7D5-F578-6DEF-9E8B6B96062B}"/>
              </a:ext>
            </a:extLst>
          </p:cNvPr>
          <p:cNvSpPr txBox="1"/>
          <p:nvPr/>
        </p:nvSpPr>
        <p:spPr>
          <a:xfrm>
            <a:off x="838200" y="6372474"/>
            <a:ext cx="78913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7F888F"/>
                </a:solidFill>
                <a:latin typeface="Open Sans" panose="020B0606030504020204" pitchFamily="34" charset="0"/>
              </a:rPr>
              <a:t>Carbajales</a:t>
            </a:r>
            <a:r>
              <a:rPr lang="en-US" sz="1600" dirty="0">
                <a:solidFill>
                  <a:srgbClr val="7F888F"/>
                </a:solidFill>
                <a:latin typeface="Open Sans" panose="020B0606030504020204" pitchFamily="34" charset="0"/>
              </a:rPr>
              <a:t>-Dale &amp; Murphy (2022) </a:t>
            </a:r>
            <a:r>
              <a:rPr lang="en-US" sz="1600" dirty="0">
                <a:solidFill>
                  <a:srgbClr val="7F888F"/>
                </a:solidFill>
                <a:latin typeface="Open Sans" panose="020B0606030504020204" pitchFamily="34" charset="0"/>
                <a:hlinkClick r:id="rId3"/>
              </a:rPr>
              <a:t>https://doi.org/10.1016/j.scitotenv.2022.159222</a:t>
            </a:r>
            <a:r>
              <a:rPr lang="en-US" sz="1600" dirty="0">
                <a:solidFill>
                  <a:srgbClr val="7F888F"/>
                </a:solidFill>
                <a:latin typeface="Open Sans" panose="020B0606030504020204" pitchFamily="34" charset="0"/>
              </a:rPr>
              <a:t> 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EB29FD89-BFE2-5A35-64FA-9C9D5A9470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8077746"/>
              </p:ext>
            </p:extLst>
          </p:nvPr>
        </p:nvGraphicFramePr>
        <p:xfrm>
          <a:off x="267524" y="1519268"/>
          <a:ext cx="5520310" cy="44951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7353">
                  <a:extLst>
                    <a:ext uri="{9D8B030D-6E8A-4147-A177-3AD203B41FA5}">
                      <a16:colId xmlns:a16="http://schemas.microsoft.com/office/drawing/2014/main" val="3890828477"/>
                    </a:ext>
                  </a:extLst>
                </a:gridCol>
                <a:gridCol w="1310005">
                  <a:extLst>
                    <a:ext uri="{9D8B030D-6E8A-4147-A177-3AD203B41FA5}">
                      <a16:colId xmlns:a16="http://schemas.microsoft.com/office/drawing/2014/main" val="3762229880"/>
                    </a:ext>
                  </a:extLst>
                </a:gridCol>
                <a:gridCol w="1303909">
                  <a:extLst>
                    <a:ext uri="{9D8B030D-6E8A-4147-A177-3AD203B41FA5}">
                      <a16:colId xmlns:a16="http://schemas.microsoft.com/office/drawing/2014/main" val="738772740"/>
                    </a:ext>
                  </a:extLst>
                </a:gridCol>
                <a:gridCol w="1229043">
                  <a:extLst>
                    <a:ext uri="{9D8B030D-6E8A-4147-A177-3AD203B41FA5}">
                      <a16:colId xmlns:a16="http://schemas.microsoft.com/office/drawing/2014/main" val="1572548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b="1" i="0" dirty="0">
                          <a:latin typeface="Roboto Slab" pitchFamily="2" charset="0"/>
                          <a:ea typeface="Roboto Slab" pitchFamily="2" charset="0"/>
                          <a:cs typeface="Roboto Slab" pitchFamily="2" charset="0"/>
                        </a:rPr>
                        <a:t>Agency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b="1" i="0" dirty="0">
                          <a:latin typeface="Roboto Slab" pitchFamily="2" charset="0"/>
                          <a:ea typeface="Roboto Slab" pitchFamily="2" charset="0"/>
                          <a:cs typeface="Roboto Slab" pitchFamily="2" charset="0"/>
                        </a:rPr>
                        <a:t>Program</a:t>
                      </a:r>
                      <a:endParaRPr lang="en-US" sz="1600" b="1" i="0" baseline="30000" dirty="0">
                        <a:latin typeface="Roboto Slab" pitchFamily="2" charset="0"/>
                        <a:ea typeface="Roboto Slab" pitchFamily="2" charset="0"/>
                        <a:cs typeface="Roboto Slab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b="1" i="0" dirty="0" err="1">
                          <a:latin typeface="Roboto Slab" pitchFamily="2" charset="0"/>
                          <a:ea typeface="Roboto Slab" pitchFamily="2" charset="0"/>
                          <a:cs typeface="Roboto Slab" pitchFamily="2" charset="0"/>
                        </a:rPr>
                        <a:t>Dates</a:t>
                      </a:r>
                      <a:r>
                        <a:rPr lang="en-US" sz="1600" b="1" i="0" baseline="30000" dirty="0" err="1">
                          <a:latin typeface="Roboto Slab" pitchFamily="2" charset="0"/>
                          <a:ea typeface="Roboto Slab" pitchFamily="2" charset="0"/>
                          <a:cs typeface="Roboto Slab" pitchFamily="2" charset="0"/>
                        </a:rPr>
                        <a:t>a</a:t>
                      </a:r>
                      <a:endParaRPr lang="en-US" sz="1600" b="1" i="0" dirty="0">
                        <a:latin typeface="Roboto Slab" pitchFamily="2" charset="0"/>
                        <a:ea typeface="Roboto Slab" pitchFamily="2" charset="0"/>
                        <a:cs typeface="Roboto Slab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1600" b="1" i="0" dirty="0" err="1">
                          <a:latin typeface="Roboto Slab" pitchFamily="2" charset="0"/>
                          <a:ea typeface="Roboto Slab" pitchFamily="2" charset="0"/>
                          <a:cs typeface="Roboto Slab" pitchFamily="2" charset="0"/>
                        </a:rPr>
                        <a:t>Launches</a:t>
                      </a:r>
                      <a:r>
                        <a:rPr lang="en-US" sz="1600" b="1" i="0" baseline="30000" dirty="0" err="1">
                          <a:latin typeface="Roboto Slab" pitchFamily="2" charset="0"/>
                          <a:ea typeface="Roboto Slab" pitchFamily="2" charset="0"/>
                          <a:cs typeface="Roboto Slab" pitchFamily="2" charset="0"/>
                        </a:rPr>
                        <a:t>a</a:t>
                      </a:r>
                      <a:endParaRPr lang="en-US" sz="1600" b="1" i="0" baseline="30000" dirty="0">
                        <a:latin typeface="Roboto Slab" pitchFamily="2" charset="0"/>
                        <a:ea typeface="Roboto Slab" pitchFamily="2" charset="0"/>
                        <a:cs typeface="Roboto Slab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2086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6985" indent="9525"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USAF/NASA</a:t>
                      </a:r>
                      <a:r>
                        <a:rPr lang="en-US" sz="1400" baseline="300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73025" marT="24130" marB="0" anchor="ctr"/>
                </a:tc>
                <a:tc>
                  <a:txBody>
                    <a:bodyPr/>
                    <a:lstStyle/>
                    <a:p>
                      <a:pPr marL="6985" indent="-54610"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X-15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73025" marT="24130" marB="0" anchor="ctr"/>
                </a:tc>
                <a:tc>
                  <a:txBody>
                    <a:bodyPr/>
                    <a:lstStyle/>
                    <a:p>
                      <a:pPr marL="6985" indent="9525"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1959-1968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73025" marT="24130" marB="0" anchor="ctr"/>
                </a:tc>
                <a:tc>
                  <a:txBody>
                    <a:bodyPr/>
                    <a:lstStyle/>
                    <a:p>
                      <a:pPr marL="6985" indent="9525" algn="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336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73025" marT="24130" marB="0" anchor="ctr"/>
                </a:tc>
                <a:extLst>
                  <a:ext uri="{0D108BD9-81ED-4DB2-BD59-A6C34878D82A}">
                    <a16:rowId xmlns:a16="http://schemas.microsoft.com/office/drawing/2014/main" val="5560697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6985" indent="9525"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NASA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73025" marT="24130" marB="0" anchor="ctr"/>
                </a:tc>
                <a:tc>
                  <a:txBody>
                    <a:bodyPr/>
                    <a:lstStyle/>
                    <a:p>
                      <a:pPr marL="6985" indent="-54610"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Mercury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73025" marT="24130" marB="0" anchor="ctr"/>
                </a:tc>
                <a:tc>
                  <a:txBody>
                    <a:bodyPr/>
                    <a:lstStyle/>
                    <a:p>
                      <a:pPr marL="6985" indent="9525"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1959-1963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73025" marT="24130" marB="0" anchor="ctr"/>
                </a:tc>
                <a:tc>
                  <a:txBody>
                    <a:bodyPr/>
                    <a:lstStyle/>
                    <a:p>
                      <a:pPr marL="6985" indent="9525" algn="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26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73025" marT="24130" marB="0" anchor="ctr"/>
                </a:tc>
                <a:extLst>
                  <a:ext uri="{0D108BD9-81ED-4DB2-BD59-A6C34878D82A}">
                    <a16:rowId xmlns:a16="http://schemas.microsoft.com/office/drawing/2014/main" val="7640214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6985" indent="9525"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SSSR</a:t>
                      </a:r>
                      <a:r>
                        <a:rPr lang="en-US" sz="1400" baseline="30000" dirty="0" err="1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73025" marT="24130" marB="0" anchor="ctr"/>
                </a:tc>
                <a:tc>
                  <a:txBody>
                    <a:bodyPr/>
                    <a:lstStyle/>
                    <a:p>
                      <a:pPr marL="6985" indent="-54610"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Vostok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73025" marT="24130" marB="0" anchor="ctr"/>
                </a:tc>
                <a:tc>
                  <a:txBody>
                    <a:bodyPr/>
                    <a:lstStyle/>
                    <a:p>
                      <a:pPr marL="6985" indent="9525"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1960-1964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73025" marT="24130" marB="0" anchor="ctr"/>
                </a:tc>
                <a:tc>
                  <a:txBody>
                    <a:bodyPr/>
                    <a:lstStyle/>
                    <a:p>
                      <a:pPr marL="6985" indent="9525" algn="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11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73025" marT="24130" marB="0" anchor="ctr"/>
                </a:tc>
                <a:extLst>
                  <a:ext uri="{0D108BD9-81ED-4DB2-BD59-A6C34878D82A}">
                    <a16:rowId xmlns:a16="http://schemas.microsoft.com/office/drawing/2014/main" val="36894861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6985" indent="9525"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SSSR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73025" marT="24130" marB="0" anchor="ctr"/>
                </a:tc>
                <a:tc>
                  <a:txBody>
                    <a:bodyPr/>
                    <a:lstStyle/>
                    <a:p>
                      <a:pPr marL="6985" indent="-54610"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Voskhod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73025" marT="24130" marB="0" anchor="ctr"/>
                </a:tc>
                <a:tc>
                  <a:txBody>
                    <a:bodyPr/>
                    <a:lstStyle/>
                    <a:p>
                      <a:pPr marL="6985" indent="9525"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1964-1965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73025" marT="24130" marB="0" anchor="ctr"/>
                </a:tc>
                <a:tc>
                  <a:txBody>
                    <a:bodyPr/>
                    <a:lstStyle/>
                    <a:p>
                      <a:pPr marL="6985" indent="9525" algn="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73025" marT="24130" marB="0" anchor="ctr"/>
                </a:tc>
                <a:extLst>
                  <a:ext uri="{0D108BD9-81ED-4DB2-BD59-A6C34878D82A}">
                    <a16:rowId xmlns:a16="http://schemas.microsoft.com/office/drawing/2014/main" val="374068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6985" indent="9525"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NASA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73025" marT="24130" marB="0" anchor="ctr"/>
                </a:tc>
                <a:tc>
                  <a:txBody>
                    <a:bodyPr/>
                    <a:lstStyle/>
                    <a:p>
                      <a:pPr marL="6985" indent="-54610"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Gemini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73025" marT="24130" marB="0" anchor="ctr"/>
                </a:tc>
                <a:tc>
                  <a:txBody>
                    <a:bodyPr/>
                    <a:lstStyle/>
                    <a:p>
                      <a:pPr marL="6985" indent="9525"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1965-1966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73025" marT="24130" marB="0" anchor="ctr"/>
                </a:tc>
                <a:tc>
                  <a:txBody>
                    <a:bodyPr/>
                    <a:lstStyle/>
                    <a:p>
                      <a:pPr marL="6985" indent="9525" algn="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12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73025" marT="24130" marB="0" anchor="ctr"/>
                </a:tc>
                <a:extLst>
                  <a:ext uri="{0D108BD9-81ED-4DB2-BD59-A6C34878D82A}">
                    <a16:rowId xmlns:a16="http://schemas.microsoft.com/office/drawing/2014/main" val="636073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6985" indent="9525"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NASA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73025" marT="24130" marB="0" anchor="ctr"/>
                </a:tc>
                <a:tc>
                  <a:txBody>
                    <a:bodyPr/>
                    <a:lstStyle/>
                    <a:p>
                      <a:pPr marL="6985" indent="-54610"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Apollo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73025" marT="24130" marB="0" anchor="ctr"/>
                </a:tc>
                <a:tc>
                  <a:txBody>
                    <a:bodyPr/>
                    <a:lstStyle/>
                    <a:p>
                      <a:pPr marL="6985" indent="9525"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1961-1975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73025" marT="24130" marB="0" anchor="ctr"/>
                </a:tc>
                <a:tc>
                  <a:txBody>
                    <a:bodyPr/>
                    <a:lstStyle/>
                    <a:p>
                      <a:pPr marL="6985" indent="9525" algn="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33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73025" marT="24130" marB="0" anchor="ctr"/>
                </a:tc>
                <a:extLst>
                  <a:ext uri="{0D108BD9-81ED-4DB2-BD59-A6C34878D82A}">
                    <a16:rowId xmlns:a16="http://schemas.microsoft.com/office/drawing/2014/main" val="5126779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6985" indent="9525"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SSSR/Roscosmos</a:t>
                      </a:r>
                      <a:r>
                        <a:rPr lang="en-US" sz="1400" baseline="300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73025" marT="24130" marB="0" anchor="ctr"/>
                </a:tc>
                <a:tc>
                  <a:txBody>
                    <a:bodyPr/>
                    <a:lstStyle/>
                    <a:p>
                      <a:pPr marL="6985" indent="-54610"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Soyuz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73025" marT="24130" marB="0" anchor="ctr"/>
                </a:tc>
                <a:tc>
                  <a:txBody>
                    <a:bodyPr/>
                    <a:lstStyle/>
                    <a:p>
                      <a:pPr marL="6985" indent="9525"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1967-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73025" marT="24130" marB="0" anchor="ctr"/>
                </a:tc>
                <a:tc>
                  <a:txBody>
                    <a:bodyPr/>
                    <a:lstStyle/>
                    <a:p>
                      <a:pPr marL="6985" indent="9525" algn="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174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73025" marT="24130" marB="0" anchor="ctr"/>
                </a:tc>
                <a:extLst>
                  <a:ext uri="{0D108BD9-81ED-4DB2-BD59-A6C34878D82A}">
                    <a16:rowId xmlns:a16="http://schemas.microsoft.com/office/drawing/2014/main" val="1691824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6985" indent="9525"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SSSR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73025" marT="24130" marB="0" anchor="ctr"/>
                </a:tc>
                <a:tc>
                  <a:txBody>
                    <a:bodyPr/>
                    <a:lstStyle/>
                    <a:p>
                      <a:pPr marL="6985" indent="-54610"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Salyut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73025" marT="24130" marB="0" anchor="ctr"/>
                </a:tc>
                <a:tc>
                  <a:txBody>
                    <a:bodyPr/>
                    <a:lstStyle/>
                    <a:p>
                      <a:pPr marL="6985" indent="9525"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1971-1982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73025" marT="24130" marB="0" anchor="ctr"/>
                </a:tc>
                <a:tc>
                  <a:txBody>
                    <a:bodyPr/>
                    <a:lstStyle/>
                    <a:p>
                      <a:pPr marL="6985" indent="9525" algn="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73025" marT="24130" marB="0" anchor="ctr"/>
                </a:tc>
                <a:extLst>
                  <a:ext uri="{0D108BD9-81ED-4DB2-BD59-A6C34878D82A}">
                    <a16:rowId xmlns:a16="http://schemas.microsoft.com/office/drawing/2014/main" val="2242360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6985" indent="9525"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NASA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73025" marT="24130" marB="0" anchor="ctr"/>
                </a:tc>
                <a:tc>
                  <a:txBody>
                    <a:bodyPr/>
                    <a:lstStyle/>
                    <a:p>
                      <a:pPr marL="6985" indent="-54610"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Space Shuttle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73025" marT="24130" marB="0" anchor="ctr"/>
                </a:tc>
                <a:tc>
                  <a:txBody>
                    <a:bodyPr/>
                    <a:lstStyle/>
                    <a:p>
                      <a:pPr marL="6985" indent="9525"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1972-2011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73025" marT="24130" marB="0" anchor="ctr"/>
                </a:tc>
                <a:tc>
                  <a:txBody>
                    <a:bodyPr/>
                    <a:lstStyle/>
                    <a:p>
                      <a:pPr marL="6985" indent="9525" algn="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135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73025" marT="24130" marB="0" anchor="ctr"/>
                </a:tc>
                <a:extLst>
                  <a:ext uri="{0D108BD9-81ED-4DB2-BD59-A6C34878D82A}">
                    <a16:rowId xmlns:a16="http://schemas.microsoft.com/office/drawing/2014/main" val="2720153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6985" indent="9525"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NASA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73025" marT="24130" marB="0" anchor="ctr"/>
                </a:tc>
                <a:tc>
                  <a:txBody>
                    <a:bodyPr/>
                    <a:lstStyle/>
                    <a:p>
                      <a:pPr marL="6985" indent="-54610"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Skylab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73025" marT="24130" marB="0" anchor="ctr"/>
                </a:tc>
                <a:tc>
                  <a:txBody>
                    <a:bodyPr/>
                    <a:lstStyle/>
                    <a:p>
                      <a:pPr marL="6985" indent="9525"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1973-1974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73025" marT="24130" marB="0" anchor="ctr"/>
                </a:tc>
                <a:tc>
                  <a:txBody>
                    <a:bodyPr/>
                    <a:lstStyle/>
                    <a:p>
                      <a:pPr marL="6985" indent="9525" algn="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73025" marT="24130" marB="0" anchor="ctr"/>
                </a:tc>
                <a:extLst>
                  <a:ext uri="{0D108BD9-81ED-4DB2-BD59-A6C34878D82A}">
                    <a16:rowId xmlns:a16="http://schemas.microsoft.com/office/drawing/2014/main" val="41379503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6985" indent="9525"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SSSR/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Roscosmos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73025" marT="24130" marB="0" anchor="ctr"/>
                </a:tc>
                <a:tc>
                  <a:txBody>
                    <a:bodyPr/>
                    <a:lstStyle/>
                    <a:p>
                      <a:pPr marL="6985" indent="-54610"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Progress</a:t>
                      </a:r>
                      <a:r>
                        <a:rPr lang="en-US" sz="1400" baseline="300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73025" marT="24130" marB="0" anchor="ctr"/>
                </a:tc>
                <a:tc>
                  <a:txBody>
                    <a:bodyPr/>
                    <a:lstStyle/>
                    <a:p>
                      <a:pPr marL="6985" indent="9525"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1978-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73025" marT="24130" marB="0" anchor="ctr"/>
                </a:tc>
                <a:tc>
                  <a:txBody>
                    <a:bodyPr/>
                    <a:lstStyle/>
                    <a:p>
                      <a:pPr marL="6985" indent="9525" algn="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167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73025" marT="24130" marB="0" anchor="ctr"/>
                </a:tc>
                <a:extLst>
                  <a:ext uri="{0D108BD9-81ED-4DB2-BD59-A6C34878D82A}">
                    <a16:rowId xmlns:a16="http://schemas.microsoft.com/office/drawing/2014/main" val="734258112"/>
                  </a:ext>
                </a:extLst>
              </a:tr>
            </a:tbl>
          </a:graphicData>
        </a:graphic>
      </p:graphicFrame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B326814-D1BD-55F9-ABC2-5DBB3FF8E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3C667-D69E-7349-AA58-5BB05293FE8C}" type="slidenum">
              <a:rPr lang="en-US" smtClean="0"/>
              <a:t>8</a:t>
            </a:fld>
            <a:endParaRPr lang="en-US" dirty="0"/>
          </a:p>
        </p:txBody>
      </p:sp>
      <p:graphicFrame>
        <p:nvGraphicFramePr>
          <p:cNvPr id="4" name="Table 7">
            <a:extLst>
              <a:ext uri="{FF2B5EF4-FFF2-40B4-BE49-F238E27FC236}">
                <a16:creationId xmlns:a16="http://schemas.microsoft.com/office/drawing/2014/main" id="{12ABFCA4-BD19-7D27-64E1-89A87C9AAE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4226505"/>
              </p:ext>
            </p:extLst>
          </p:nvPr>
        </p:nvGraphicFramePr>
        <p:xfrm>
          <a:off x="6282310" y="1519268"/>
          <a:ext cx="5718366" cy="4529826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1875409">
                  <a:extLst>
                    <a:ext uri="{9D8B030D-6E8A-4147-A177-3AD203B41FA5}">
                      <a16:colId xmlns:a16="http://schemas.microsoft.com/office/drawing/2014/main" val="3890828477"/>
                    </a:ext>
                  </a:extLst>
                </a:gridCol>
                <a:gridCol w="1310005">
                  <a:extLst>
                    <a:ext uri="{9D8B030D-6E8A-4147-A177-3AD203B41FA5}">
                      <a16:colId xmlns:a16="http://schemas.microsoft.com/office/drawing/2014/main" val="3762229880"/>
                    </a:ext>
                  </a:extLst>
                </a:gridCol>
                <a:gridCol w="1303909">
                  <a:extLst>
                    <a:ext uri="{9D8B030D-6E8A-4147-A177-3AD203B41FA5}">
                      <a16:colId xmlns:a16="http://schemas.microsoft.com/office/drawing/2014/main" val="738772740"/>
                    </a:ext>
                  </a:extLst>
                </a:gridCol>
                <a:gridCol w="1229043">
                  <a:extLst>
                    <a:ext uri="{9D8B030D-6E8A-4147-A177-3AD203B41FA5}">
                      <a16:colId xmlns:a16="http://schemas.microsoft.com/office/drawing/2014/main" val="1572548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b="1" i="0" dirty="0">
                          <a:latin typeface="Roboto Slab" pitchFamily="2" charset="0"/>
                          <a:ea typeface="Roboto Slab" pitchFamily="2" charset="0"/>
                          <a:cs typeface="Roboto Slab" pitchFamily="2" charset="0"/>
                        </a:rPr>
                        <a:t>Agency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b="1" i="0" dirty="0">
                          <a:latin typeface="Roboto Slab" pitchFamily="2" charset="0"/>
                          <a:ea typeface="Roboto Slab" pitchFamily="2" charset="0"/>
                          <a:cs typeface="Roboto Slab" pitchFamily="2" charset="0"/>
                        </a:rPr>
                        <a:t>Program</a:t>
                      </a:r>
                      <a:endParaRPr lang="en-US" sz="1600" b="1" i="0" baseline="30000" dirty="0">
                        <a:latin typeface="Roboto Slab" pitchFamily="2" charset="0"/>
                        <a:ea typeface="Roboto Slab" pitchFamily="2" charset="0"/>
                        <a:cs typeface="Roboto Slab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b="1" i="0" dirty="0" err="1">
                          <a:latin typeface="Roboto Slab" pitchFamily="2" charset="0"/>
                          <a:ea typeface="Roboto Slab" pitchFamily="2" charset="0"/>
                          <a:cs typeface="Roboto Slab" pitchFamily="2" charset="0"/>
                        </a:rPr>
                        <a:t>Dates</a:t>
                      </a:r>
                      <a:r>
                        <a:rPr lang="en-US" sz="1600" b="1" i="0" baseline="30000" dirty="0" err="1">
                          <a:latin typeface="Roboto Slab" pitchFamily="2" charset="0"/>
                          <a:ea typeface="Roboto Slab" pitchFamily="2" charset="0"/>
                          <a:cs typeface="Roboto Slab" pitchFamily="2" charset="0"/>
                        </a:rPr>
                        <a:t>a</a:t>
                      </a:r>
                      <a:endParaRPr lang="en-US" sz="1600" b="1" i="0" dirty="0">
                        <a:latin typeface="Roboto Slab" pitchFamily="2" charset="0"/>
                        <a:ea typeface="Roboto Slab" pitchFamily="2" charset="0"/>
                        <a:cs typeface="Roboto Slab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1600" b="1" i="0" dirty="0" err="1">
                          <a:latin typeface="Roboto Slab" pitchFamily="2" charset="0"/>
                          <a:ea typeface="Roboto Slab" pitchFamily="2" charset="0"/>
                          <a:cs typeface="Roboto Slab" pitchFamily="2" charset="0"/>
                        </a:rPr>
                        <a:t>Launches</a:t>
                      </a:r>
                      <a:r>
                        <a:rPr lang="en-US" sz="1600" b="1" i="0" baseline="30000" dirty="0" err="1">
                          <a:latin typeface="Roboto Slab" pitchFamily="2" charset="0"/>
                          <a:ea typeface="Roboto Slab" pitchFamily="2" charset="0"/>
                          <a:cs typeface="Roboto Slab" pitchFamily="2" charset="0"/>
                        </a:rPr>
                        <a:t>a</a:t>
                      </a:r>
                      <a:endParaRPr lang="en-US" sz="1600" b="1" i="0" baseline="30000" dirty="0">
                        <a:latin typeface="Roboto Slab" pitchFamily="2" charset="0"/>
                        <a:ea typeface="Roboto Slab" pitchFamily="2" charset="0"/>
                        <a:cs typeface="Roboto Slab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086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6985" indent="9525"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Roscosmos/NASA</a:t>
                      </a:r>
                    </a:p>
                  </a:txBody>
                  <a:tcPr marL="68580" marR="73025" marT="24130" marB="0"/>
                </a:tc>
                <a:tc>
                  <a:txBody>
                    <a:bodyPr/>
                    <a:lstStyle/>
                    <a:p>
                      <a:pPr marL="6985" indent="-54610"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Zarya</a:t>
                      </a:r>
                      <a:r>
                        <a:rPr lang="en-US" sz="1400" baseline="30000" dirty="0" err="1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73025" marT="24130" marB="0"/>
                </a:tc>
                <a:tc>
                  <a:txBody>
                    <a:bodyPr/>
                    <a:lstStyle/>
                    <a:p>
                      <a:pPr marL="6985" indent="9525"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1998</a:t>
                      </a:r>
                    </a:p>
                  </a:txBody>
                  <a:tcPr marL="68580" marR="73025" marT="24130" marB="0"/>
                </a:tc>
                <a:tc>
                  <a:txBody>
                    <a:bodyPr/>
                    <a:lstStyle/>
                    <a:p>
                      <a:pPr marL="6985" indent="9525" algn="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</a:t>
                      </a:r>
                    </a:p>
                  </a:txBody>
                  <a:tcPr marL="68580" marR="73025" marT="24130" marB="0"/>
                </a:tc>
                <a:extLst>
                  <a:ext uri="{0D108BD9-81ED-4DB2-BD59-A6C34878D82A}">
                    <a16:rowId xmlns:a16="http://schemas.microsoft.com/office/drawing/2014/main" val="5560697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6985" indent="9525"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Roscosmos</a:t>
                      </a:r>
                    </a:p>
                  </a:txBody>
                  <a:tcPr marL="68580" marR="73025" marT="24130" marB="0"/>
                </a:tc>
                <a:tc>
                  <a:txBody>
                    <a:bodyPr/>
                    <a:lstStyle/>
                    <a:p>
                      <a:pPr marL="6985" indent="-54610"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Zvezda</a:t>
                      </a:r>
                      <a:r>
                        <a:rPr lang="en-US" sz="1400" baseline="30000" dirty="0" err="1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73025" marT="24130" marB="0"/>
                </a:tc>
                <a:tc>
                  <a:txBody>
                    <a:bodyPr/>
                    <a:lstStyle/>
                    <a:p>
                      <a:pPr marL="6985" indent="9525"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2000</a:t>
                      </a:r>
                    </a:p>
                  </a:txBody>
                  <a:tcPr marL="68580" marR="73025" marT="24130" marB="0"/>
                </a:tc>
                <a:tc>
                  <a:txBody>
                    <a:bodyPr/>
                    <a:lstStyle/>
                    <a:p>
                      <a:pPr marL="6985" indent="9525" algn="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</a:t>
                      </a:r>
                    </a:p>
                  </a:txBody>
                  <a:tcPr marL="68580" marR="73025" marT="24130" marB="0"/>
                </a:tc>
                <a:extLst>
                  <a:ext uri="{0D108BD9-81ED-4DB2-BD59-A6C34878D82A}">
                    <a16:rowId xmlns:a16="http://schemas.microsoft.com/office/drawing/2014/main" val="7640214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6985" indent="9525"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CNSA</a:t>
                      </a:r>
                      <a:r>
                        <a:rPr lang="en-US" sz="1400" baseline="300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g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73025" marT="24130" marB="0"/>
                </a:tc>
                <a:tc>
                  <a:txBody>
                    <a:bodyPr/>
                    <a:lstStyle/>
                    <a:p>
                      <a:pPr marL="6985" indent="-54610"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Shenzhou</a:t>
                      </a:r>
                    </a:p>
                  </a:txBody>
                  <a:tcPr marL="68580" marR="73025" marT="24130" marB="0"/>
                </a:tc>
                <a:tc>
                  <a:txBody>
                    <a:bodyPr/>
                    <a:lstStyle/>
                    <a:p>
                      <a:pPr marL="6985" indent="9525"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2001-</a:t>
                      </a:r>
                    </a:p>
                  </a:txBody>
                  <a:tcPr marL="68580" marR="73025" marT="24130" marB="0"/>
                </a:tc>
                <a:tc>
                  <a:txBody>
                    <a:bodyPr/>
                    <a:lstStyle/>
                    <a:p>
                      <a:pPr marL="6985" indent="9525" algn="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9</a:t>
                      </a:r>
                    </a:p>
                  </a:txBody>
                  <a:tcPr marL="68580" marR="73025" marT="24130" marB="0"/>
                </a:tc>
                <a:extLst>
                  <a:ext uri="{0D108BD9-81ED-4DB2-BD59-A6C34878D82A}">
                    <a16:rowId xmlns:a16="http://schemas.microsoft.com/office/drawing/2014/main" val="36894861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6985" indent="9525"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ESA</a:t>
                      </a:r>
                      <a:r>
                        <a:rPr lang="en-US" sz="1400" baseline="300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h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73025" marT="24130" marB="0"/>
                </a:tc>
                <a:tc>
                  <a:txBody>
                    <a:bodyPr/>
                    <a:lstStyle/>
                    <a:p>
                      <a:pPr marL="6985" indent="-54610"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ATV</a:t>
                      </a:r>
                      <a:r>
                        <a:rPr lang="en-US" sz="1400" baseline="30000" dirty="0" err="1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</a:t>
                      </a:r>
                      <a:endParaRPr lang="en-US" sz="1400" baseline="30000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73025" marT="24130" marB="0"/>
                </a:tc>
                <a:tc>
                  <a:txBody>
                    <a:bodyPr/>
                    <a:lstStyle/>
                    <a:p>
                      <a:pPr marL="6985" indent="9525"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2008-2014</a:t>
                      </a:r>
                    </a:p>
                  </a:txBody>
                  <a:tcPr marL="68580" marR="73025" marT="24130" marB="0"/>
                </a:tc>
                <a:tc>
                  <a:txBody>
                    <a:bodyPr/>
                    <a:lstStyle/>
                    <a:p>
                      <a:pPr marL="6985" indent="9525" algn="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</a:t>
                      </a:r>
                    </a:p>
                  </a:txBody>
                  <a:tcPr marL="68580" marR="73025" marT="24130" marB="0"/>
                </a:tc>
                <a:extLst>
                  <a:ext uri="{0D108BD9-81ED-4DB2-BD59-A6C34878D82A}">
                    <a16:rowId xmlns:a16="http://schemas.microsoft.com/office/drawing/2014/main" val="374068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6985" indent="9525"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JAXA</a:t>
                      </a:r>
                      <a:r>
                        <a:rPr lang="en-US" sz="1400" baseline="300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j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73025" marT="24130" marB="0"/>
                </a:tc>
                <a:tc>
                  <a:txBody>
                    <a:bodyPr/>
                    <a:lstStyle/>
                    <a:p>
                      <a:pPr marL="6985" indent="-54610"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Kounotori</a:t>
                      </a:r>
                      <a:r>
                        <a:rPr lang="en-US" sz="1400" baseline="300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73025" marT="24130" marB="0"/>
                </a:tc>
                <a:tc>
                  <a:txBody>
                    <a:bodyPr/>
                    <a:lstStyle/>
                    <a:p>
                      <a:pPr marL="6985" indent="9525"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2009-</a:t>
                      </a:r>
                    </a:p>
                  </a:txBody>
                  <a:tcPr marL="68580" marR="73025" marT="24130" marB="0"/>
                </a:tc>
                <a:tc>
                  <a:txBody>
                    <a:bodyPr/>
                    <a:lstStyle/>
                    <a:p>
                      <a:pPr marL="6985" indent="9525" algn="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9</a:t>
                      </a:r>
                    </a:p>
                  </a:txBody>
                  <a:tcPr marL="68580" marR="73025" marT="24130" marB="0"/>
                </a:tc>
                <a:extLst>
                  <a:ext uri="{0D108BD9-81ED-4DB2-BD59-A6C34878D82A}">
                    <a16:rowId xmlns:a16="http://schemas.microsoft.com/office/drawing/2014/main" val="636073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6985" indent="9525"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Northrop Grumman</a:t>
                      </a:r>
                    </a:p>
                  </a:txBody>
                  <a:tcPr marL="68580" marR="73025" marT="24130" marB="0"/>
                </a:tc>
                <a:tc>
                  <a:txBody>
                    <a:bodyPr/>
                    <a:lstStyle/>
                    <a:p>
                      <a:pPr marL="6985" indent="-54610"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CRS</a:t>
                      </a:r>
                      <a:r>
                        <a:rPr lang="en-US" sz="1400" baseline="30000" dirty="0" err="1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k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73025" marT="24130" marB="0"/>
                </a:tc>
                <a:tc>
                  <a:txBody>
                    <a:bodyPr/>
                    <a:lstStyle/>
                    <a:p>
                      <a:pPr marL="6985" indent="9525"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2013-</a:t>
                      </a:r>
                    </a:p>
                  </a:txBody>
                  <a:tcPr marL="68580" marR="73025" marT="24130" marB="0"/>
                </a:tc>
                <a:tc>
                  <a:txBody>
                    <a:bodyPr/>
                    <a:lstStyle/>
                    <a:p>
                      <a:pPr marL="6985" indent="9525" algn="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16</a:t>
                      </a:r>
                    </a:p>
                  </a:txBody>
                  <a:tcPr marL="68580" marR="73025" marT="24130" marB="0"/>
                </a:tc>
                <a:extLst>
                  <a:ext uri="{0D108BD9-81ED-4DB2-BD59-A6C34878D82A}">
                    <a16:rowId xmlns:a16="http://schemas.microsoft.com/office/drawing/2014/main" val="5126779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6985" indent="9525"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SpaceX</a:t>
                      </a:r>
                    </a:p>
                  </a:txBody>
                  <a:tcPr marL="68580" marR="73025" marT="24130" marB="0"/>
                </a:tc>
                <a:tc>
                  <a:txBody>
                    <a:bodyPr/>
                    <a:lstStyle/>
                    <a:p>
                      <a:pPr marL="6985" indent="-54610"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CRS</a:t>
                      </a:r>
                      <a:r>
                        <a:rPr lang="en-US" sz="1400" baseline="30000" dirty="0" err="1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k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73025" marT="24130" marB="0"/>
                </a:tc>
                <a:tc>
                  <a:txBody>
                    <a:bodyPr/>
                    <a:lstStyle/>
                    <a:p>
                      <a:pPr marL="6985" indent="9525"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2012-</a:t>
                      </a:r>
                    </a:p>
                  </a:txBody>
                  <a:tcPr marL="68580" marR="73025" marT="24130" marB="0"/>
                </a:tc>
                <a:tc>
                  <a:txBody>
                    <a:bodyPr/>
                    <a:lstStyle/>
                    <a:p>
                      <a:pPr marL="6985" indent="9525" algn="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24</a:t>
                      </a:r>
                    </a:p>
                  </a:txBody>
                  <a:tcPr marL="68580" marR="73025" marT="24130" marB="0"/>
                </a:tc>
                <a:extLst>
                  <a:ext uri="{0D108BD9-81ED-4DB2-BD59-A6C34878D82A}">
                    <a16:rowId xmlns:a16="http://schemas.microsoft.com/office/drawing/2014/main" val="1691824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6985" indent="9525"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SpaceX</a:t>
                      </a:r>
                    </a:p>
                  </a:txBody>
                  <a:tcPr marL="68580" marR="73025" marT="24130" marB="0"/>
                </a:tc>
                <a:tc>
                  <a:txBody>
                    <a:bodyPr/>
                    <a:lstStyle/>
                    <a:p>
                      <a:pPr marL="6985" indent="-54610"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Crew Dragon</a:t>
                      </a:r>
                    </a:p>
                  </a:txBody>
                  <a:tcPr marL="68580" marR="73025" marT="24130" marB="0"/>
                </a:tc>
                <a:tc>
                  <a:txBody>
                    <a:bodyPr/>
                    <a:lstStyle/>
                    <a:p>
                      <a:pPr marL="6985" indent="9525"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2015-</a:t>
                      </a:r>
                    </a:p>
                  </a:txBody>
                  <a:tcPr marL="68580" marR="73025" marT="24130" marB="0"/>
                </a:tc>
                <a:tc>
                  <a:txBody>
                    <a:bodyPr/>
                    <a:lstStyle/>
                    <a:p>
                      <a:pPr marL="6985" indent="9525" algn="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</a:t>
                      </a:r>
                    </a:p>
                  </a:txBody>
                  <a:tcPr marL="68580" marR="73025" marT="24130" marB="0"/>
                </a:tc>
                <a:extLst>
                  <a:ext uri="{0D108BD9-81ED-4DB2-BD59-A6C34878D82A}">
                    <a16:rowId xmlns:a16="http://schemas.microsoft.com/office/drawing/2014/main" val="2242360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6985" indent="9525"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Blue Origin</a:t>
                      </a:r>
                    </a:p>
                  </a:txBody>
                  <a:tcPr marL="68580" marR="73025" marT="24130" marB="0"/>
                </a:tc>
                <a:tc>
                  <a:txBody>
                    <a:bodyPr/>
                    <a:lstStyle/>
                    <a:p>
                      <a:pPr marL="6985" indent="-54610"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New Shepard</a:t>
                      </a:r>
                    </a:p>
                  </a:txBody>
                  <a:tcPr marL="68580" marR="73025" marT="24130" marB="0"/>
                </a:tc>
                <a:tc>
                  <a:txBody>
                    <a:bodyPr/>
                    <a:lstStyle/>
                    <a:p>
                      <a:pPr marL="6985" indent="9525"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2011-</a:t>
                      </a:r>
                    </a:p>
                  </a:txBody>
                  <a:tcPr marL="68580" marR="73025" marT="24130" marB="0"/>
                </a:tc>
                <a:tc>
                  <a:txBody>
                    <a:bodyPr/>
                    <a:lstStyle/>
                    <a:p>
                      <a:pPr marL="6985" indent="9525" algn="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18</a:t>
                      </a:r>
                    </a:p>
                  </a:txBody>
                  <a:tcPr marL="68580" marR="73025" marT="24130" marB="0"/>
                </a:tc>
                <a:extLst>
                  <a:ext uri="{0D108BD9-81ED-4DB2-BD59-A6C34878D82A}">
                    <a16:rowId xmlns:a16="http://schemas.microsoft.com/office/drawing/2014/main" val="2720153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6985" indent="9525"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SpaceX</a:t>
                      </a:r>
                    </a:p>
                  </a:txBody>
                  <a:tcPr marL="68580" marR="73025" marT="24130" marB="0"/>
                </a:tc>
                <a:tc>
                  <a:txBody>
                    <a:bodyPr/>
                    <a:lstStyle/>
                    <a:p>
                      <a:pPr marL="6985" indent="-54610"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Inspiration</a:t>
                      </a:r>
                    </a:p>
                  </a:txBody>
                  <a:tcPr marL="68580" marR="73025" marT="24130" marB="0"/>
                </a:tc>
                <a:tc>
                  <a:txBody>
                    <a:bodyPr/>
                    <a:lstStyle/>
                    <a:p>
                      <a:pPr marL="6985" indent="9525"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2021-</a:t>
                      </a:r>
                    </a:p>
                  </a:txBody>
                  <a:tcPr marL="68580" marR="73025" marT="24130" marB="0"/>
                </a:tc>
                <a:tc>
                  <a:txBody>
                    <a:bodyPr/>
                    <a:lstStyle/>
                    <a:p>
                      <a:pPr marL="6985" indent="9525" algn="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</a:t>
                      </a:r>
                    </a:p>
                  </a:txBody>
                  <a:tcPr marL="68580" marR="73025" marT="24130" marB="0"/>
                </a:tc>
                <a:extLst>
                  <a:ext uri="{0D108BD9-81ED-4DB2-BD59-A6C34878D82A}">
                    <a16:rowId xmlns:a16="http://schemas.microsoft.com/office/drawing/2014/main" val="4137950380"/>
                  </a:ext>
                </a:extLst>
              </a:tr>
              <a:tr h="405564">
                <a:tc>
                  <a:txBody>
                    <a:bodyPr/>
                    <a:lstStyle/>
                    <a:p>
                      <a:pPr marL="6985" indent="952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Roboto Slab" pitchFamily="2" charset="0"/>
                          <a:ea typeface="Roboto Slab" pitchFamily="2" charset="0"/>
                          <a:cs typeface="Roboto Slab" pitchFamily="2" charset="0"/>
                        </a:rPr>
                        <a:t>TOTAL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Roboto Slab" pitchFamily="2" charset="0"/>
                        <a:ea typeface="Roboto Slab" pitchFamily="2" charset="0"/>
                        <a:cs typeface="Roboto Slab" pitchFamily="2" charset="0"/>
                      </a:endParaRPr>
                    </a:p>
                  </a:txBody>
                  <a:tcPr marL="68580" marR="73025" marT="24130" marB="0" anchor="ctr"/>
                </a:tc>
                <a:tc>
                  <a:txBody>
                    <a:bodyPr/>
                    <a:lstStyle/>
                    <a:p>
                      <a:pPr marL="6985" indent="-5461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Roboto Slab" pitchFamily="2" charset="0"/>
                          <a:ea typeface="Roboto Slab" pitchFamily="2" charset="0"/>
                          <a:cs typeface="Roboto Slab" pitchFamily="2" charset="0"/>
                        </a:rPr>
                        <a:t>21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Roboto Slab" pitchFamily="2" charset="0"/>
                        <a:ea typeface="Roboto Slab" pitchFamily="2" charset="0"/>
                        <a:cs typeface="Roboto Slab" pitchFamily="2" charset="0"/>
                      </a:endParaRPr>
                    </a:p>
                  </a:txBody>
                  <a:tcPr marL="68580" marR="73025" marT="24130" marB="0" anchor="ctr"/>
                </a:tc>
                <a:tc>
                  <a:txBody>
                    <a:bodyPr/>
                    <a:lstStyle/>
                    <a:p>
                      <a:pPr marL="6985" indent="952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Roboto Slab" pitchFamily="2" charset="0"/>
                          <a:ea typeface="Roboto Slab" pitchFamily="2" charset="0"/>
                          <a:cs typeface="Roboto Slab" pitchFamily="2" charset="0"/>
                        </a:rPr>
                        <a:t>1959-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Roboto Slab" pitchFamily="2" charset="0"/>
                        <a:ea typeface="Roboto Slab" pitchFamily="2" charset="0"/>
                        <a:cs typeface="Roboto Slab" pitchFamily="2" charset="0"/>
                      </a:endParaRPr>
                    </a:p>
                  </a:txBody>
                  <a:tcPr marL="68580" marR="73025" marT="24130" marB="0" anchor="ctr"/>
                </a:tc>
                <a:tc>
                  <a:txBody>
                    <a:bodyPr/>
                    <a:lstStyle/>
                    <a:p>
                      <a:pPr marL="6985" indent="952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Roboto Slab" pitchFamily="2" charset="0"/>
                          <a:ea typeface="Roboto Slab" pitchFamily="2" charset="0"/>
                          <a:cs typeface="Roboto Slab" pitchFamily="2" charset="0"/>
                        </a:rPr>
                        <a:t>981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Roboto Slab" pitchFamily="2" charset="0"/>
                        <a:ea typeface="Roboto Slab" pitchFamily="2" charset="0"/>
                        <a:cs typeface="Roboto Slab" pitchFamily="2" charset="0"/>
                      </a:endParaRPr>
                    </a:p>
                  </a:txBody>
                  <a:tcPr marL="68580" marR="73025" marT="24130" marB="0" anchor="ctr"/>
                </a:tc>
                <a:extLst>
                  <a:ext uri="{0D108BD9-81ED-4DB2-BD59-A6C34878D82A}">
                    <a16:rowId xmlns:a16="http://schemas.microsoft.com/office/drawing/2014/main" val="11162099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6864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D30D3-C205-EE2D-C194-D113FA4F6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fontAlgn="base"/>
            <a:r>
              <a:rPr lang="en-US" sz="5400" b="1" i="0" u="none" strike="noStrike" dirty="0">
                <a:solidFill>
                  <a:schemeClr val="accent2"/>
                </a:solidFill>
                <a:effectLst/>
                <a:latin typeface="Roboto Slab" panose="020F0502020204030204" pitchFamily="34" charset="0"/>
              </a:rPr>
              <a:t>Human space missions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C0971D-B7D5-F578-6DEF-9E8B6B96062B}"/>
              </a:ext>
            </a:extLst>
          </p:cNvPr>
          <p:cNvSpPr txBox="1"/>
          <p:nvPr/>
        </p:nvSpPr>
        <p:spPr>
          <a:xfrm>
            <a:off x="838200" y="6372474"/>
            <a:ext cx="78913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7F888F"/>
                </a:solidFill>
                <a:latin typeface="Open Sans" panose="020B0606030504020204" pitchFamily="34" charset="0"/>
              </a:rPr>
              <a:t>Carbajales</a:t>
            </a:r>
            <a:r>
              <a:rPr lang="en-US" sz="1600" dirty="0">
                <a:solidFill>
                  <a:srgbClr val="7F888F"/>
                </a:solidFill>
                <a:latin typeface="Open Sans" panose="020B0606030504020204" pitchFamily="34" charset="0"/>
              </a:rPr>
              <a:t>-Dale &amp; Murphy (2022) </a:t>
            </a:r>
            <a:r>
              <a:rPr lang="en-US" sz="1600" dirty="0">
                <a:solidFill>
                  <a:srgbClr val="7F888F"/>
                </a:solidFill>
                <a:latin typeface="Open Sans" panose="020B0606030504020204" pitchFamily="34" charset="0"/>
                <a:hlinkClick r:id="rId3"/>
              </a:rPr>
              <a:t>https://doi.org/10.1016/j.scitotenv.2022.159222</a:t>
            </a:r>
            <a:r>
              <a:rPr lang="en-US" sz="1600" dirty="0">
                <a:solidFill>
                  <a:srgbClr val="7F888F"/>
                </a:solidFill>
                <a:latin typeface="Open Sans" panose="020B0606030504020204" pitchFamily="34" charset="0"/>
              </a:rPr>
              <a:t>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B326814-D1BD-55F9-ABC2-5DBB3FF8E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3C667-D69E-7349-AA58-5BB05293FE8C}" type="slidenum">
              <a:rPr lang="en-US" smtClean="0"/>
              <a:t>9</a:t>
            </a:fld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1837B851-2CF7-2D04-204D-DF2664A401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983" y="1336701"/>
            <a:ext cx="10076033" cy="5019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88569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2766</TotalTime>
  <Words>3318</Words>
  <Application>Microsoft Macintosh PowerPoint</Application>
  <PresentationFormat>Widescreen</PresentationFormat>
  <Paragraphs>827</Paragraphs>
  <Slides>28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9" baseType="lpstr">
      <vt:lpstr>Open Sans</vt:lpstr>
      <vt:lpstr>Calibri Light</vt:lpstr>
      <vt:lpstr>Linux Libertine</vt:lpstr>
      <vt:lpstr>Arial</vt:lpstr>
      <vt:lpstr>Cambria</vt:lpstr>
      <vt:lpstr>Trade Gothic Next</vt:lpstr>
      <vt:lpstr>Roboto Slab</vt:lpstr>
      <vt:lpstr>Calibri</vt:lpstr>
      <vt:lpstr>Cambria Math</vt:lpstr>
      <vt:lpstr>TradeGothic LT Bold</vt:lpstr>
      <vt:lpstr>Office Theme</vt:lpstr>
      <vt:lpstr>The moral and environmental implications of human space travel</vt:lpstr>
      <vt:lpstr>About me</vt:lpstr>
      <vt:lpstr>The team</vt:lpstr>
      <vt:lpstr>What we do</vt:lpstr>
      <vt:lpstr>PowerPoint Presentation</vt:lpstr>
      <vt:lpstr>Graphical overview</vt:lpstr>
      <vt:lpstr>Data structure</vt:lpstr>
      <vt:lpstr>Human space programs</vt:lpstr>
      <vt:lpstr>Human space missions</vt:lpstr>
      <vt:lpstr>Mission duration</vt:lpstr>
      <vt:lpstr>Habitat duration</vt:lpstr>
      <vt:lpstr>Launch vehicles &amp; spacecraft</vt:lpstr>
      <vt:lpstr>Launch vehicle materials (re)use</vt:lpstr>
      <vt:lpstr>Propellants</vt:lpstr>
      <vt:lpstr>Launch vehicles</vt:lpstr>
      <vt:lpstr>Launch vehicles</vt:lpstr>
      <vt:lpstr>Launch vehicles</vt:lpstr>
      <vt:lpstr>Launch  vehicles</vt:lpstr>
      <vt:lpstr>Environmental impact categories</vt:lpstr>
      <vt:lpstr>Environmental impacts per launch</vt:lpstr>
      <vt:lpstr>Environmental impacts per launch</vt:lpstr>
      <vt:lpstr>Environmental impacts per launch</vt:lpstr>
      <vt:lpstr>Environmental impacts per launch</vt:lpstr>
      <vt:lpstr>Uncertainty scenarios</vt:lpstr>
      <vt:lpstr>Environmental impacts per launch</vt:lpstr>
      <vt:lpstr>Impacts per program</vt:lpstr>
      <vt:lpstr>PowerPoint Presentation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 Carbajales-Dale</dc:creator>
  <cp:lastModifiedBy>Mik Carbajales-Dale</cp:lastModifiedBy>
  <cp:revision>7</cp:revision>
  <dcterms:created xsi:type="dcterms:W3CDTF">2023-03-27T19:39:31Z</dcterms:created>
  <dcterms:modified xsi:type="dcterms:W3CDTF">2023-09-22T16:16:53Z</dcterms:modified>
</cp:coreProperties>
</file>